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33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66" d="100"/>
          <a:sy n="66" d="100"/>
        </p:scale>
        <p:origin x="1459"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ED2BC-E912-8FBE-0A6B-37B35A5561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AE6B4-CE9C-BA5A-5BE1-C4FA1D2B59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9401A0-2FDD-59C6-7535-9E69C3889810}"/>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2C6659B0-DFCF-6904-7BBE-D0488128D1A5}"/>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254342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488516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fizRinaldi/Applied-Data-Science-Capstone_Project/blob/main/Module%202/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fizRinaldi/Applied-Data-Science-Capstone_Project/blob/main/Module%202/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fizRinaldi/Applied-Data-Science-Capstone_Project/blob/main/Module%202/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fizRinaldi/Applied-Data-Science-Capstone_Project/blob/main/Module%203/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fizRinaldi/Applied-Data-Science-Capstone_Project/blob/main/Module%20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HafizRinaldi/Applied-Data-Science-Capstone_Project/blob/main/Module%204/SpaceX_Machine%20Learning%20Prediction_Part_5.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afizRinaldi/Applied-Data-Science-Capstone_Project/blob/1dbad91f36ff6d985eb796a4e908bacf177aec17/Module%20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fizRinaldi/Applied-Data-Science-Capstone_Project/blob/main/Module%201/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081570" cy="707886"/>
          </a:xfrm>
          <a:prstGeom prst="rect">
            <a:avLst/>
          </a:prstGeom>
          <a:noFill/>
        </p:spPr>
        <p:txBody>
          <a:bodyPr wrap="square" lIns="91440" tIns="45720" rIns="91440" bIns="45720" rtlCol="0" anchor="t">
            <a:spAutoFit/>
          </a:bodyPr>
          <a:lstStyle/>
          <a:p>
            <a:r>
              <a:rPr lang="en-US" sz="2000" dirty="0">
                <a:solidFill>
                  <a:schemeClr val="bg2"/>
                </a:solidFill>
                <a:latin typeface="Abadi"/>
                <a:ea typeface="SF Pro" pitchFamily="2" charset="0"/>
                <a:cs typeface="SF Pro" pitchFamily="2" charset="0"/>
              </a:rPr>
              <a:t>Name: M Hafiz Rinaldi</a:t>
            </a:r>
          </a:p>
          <a:p>
            <a:r>
              <a:rPr lang="en-US" sz="2000" dirty="0">
                <a:solidFill>
                  <a:schemeClr val="bg2"/>
                </a:solidFill>
                <a:latin typeface="Abadi" panose="020B0604020104020204" pitchFamily="34" charset="0"/>
                <a:ea typeface="SF Pro" pitchFamily="2" charset="0"/>
                <a:cs typeface="SF Pro" pitchFamily="2" charset="0"/>
              </a:rPr>
              <a:t>Date: 12 August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7832"/>
            <a:ext cx="5897007" cy="3290386"/>
          </a:xfrm>
          <a:prstGeom prst="rect">
            <a:avLst/>
          </a:prstGeom>
        </p:spPr>
        <p:txBody>
          <a:bodyPr/>
          <a:lstStyle/>
          <a:p>
            <a:r>
              <a:rPr lang="en-US" sz="2000" dirty="0"/>
              <a:t>Filtered out Falcon 1 launches to focus exclusively on the Falcon 9 rocket.</a:t>
            </a:r>
          </a:p>
          <a:p>
            <a:r>
              <a:rPr lang="en-US" sz="2000" dirty="0"/>
              <a:t>Handled missing values, such as imputing the mean for the </a:t>
            </a:r>
            <a:r>
              <a:rPr lang="en-US" sz="2000" dirty="0" err="1"/>
              <a:t>PayloadMass</a:t>
            </a:r>
            <a:r>
              <a:rPr lang="en-US" sz="2000" dirty="0"/>
              <a:t> column.</a:t>
            </a:r>
          </a:p>
          <a:p>
            <a:r>
              <a:rPr lang="en-US" sz="2000" dirty="0"/>
              <a:t>Created the binary target variable Class (1 for success, 0 for failure) from the Outcome column.</a:t>
            </a:r>
          </a:p>
          <a:p>
            <a:r>
              <a:rPr lang="en-US" sz="2000" dirty="0"/>
              <a:t>Applied One-Hot Encoding to categorical features (Orbit, </a:t>
            </a:r>
            <a:r>
              <a:rPr lang="en-US" sz="2000" dirty="0" err="1"/>
              <a:t>LaunchSite</a:t>
            </a:r>
            <a:r>
              <a:rPr lang="en-US" sz="2000" dirty="0"/>
              <a:t>, </a:t>
            </a:r>
            <a:r>
              <a:rPr lang="en-US" sz="2000" dirty="0" err="1"/>
              <a:t>LandingPad</a:t>
            </a:r>
            <a:r>
              <a:rPr lang="en-US" sz="2000" dirty="0"/>
              <a:t>, Serial) to prepare them for machine learning models.</a:t>
            </a:r>
          </a:p>
          <a:p>
            <a:endParaRPr lang="en-US" sz="2400" dirty="0"/>
          </a:p>
          <a:p>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6E67DBEC-96DE-19B3-C229-DCCB5EB86939}"/>
              </a:ext>
            </a:extLst>
          </p:cNvPr>
          <p:cNvSpPr txBox="1"/>
          <p:nvPr/>
        </p:nvSpPr>
        <p:spPr>
          <a:xfrm>
            <a:off x="619540" y="5342848"/>
            <a:ext cx="5141151" cy="923330"/>
          </a:xfrm>
          <a:prstGeom prst="rect">
            <a:avLst/>
          </a:prstGeom>
          <a:noFill/>
        </p:spPr>
        <p:txBody>
          <a:bodyPr wrap="none" rtlCol="0">
            <a:spAutoFit/>
          </a:bodyPr>
          <a:lstStyle/>
          <a:p>
            <a:r>
              <a:rPr lang="en-US" dirty="0" err="1">
                <a:latin typeface="Abadi" panose="020B0604020104020204" pitchFamily="34" charset="0"/>
              </a:rPr>
              <a:t>Github</a:t>
            </a:r>
            <a:r>
              <a:rPr lang="en-US" dirty="0">
                <a:latin typeface="Abadi" panose="020B0604020104020204" pitchFamily="34" charset="0"/>
              </a:rPr>
              <a:t> Link: </a:t>
            </a:r>
            <a:r>
              <a:rPr lang="en-US" dirty="0">
                <a:latin typeface="Abadi" panose="020B0604020104020204" pitchFamily="34" charset="0"/>
                <a:hlinkClick r:id="rId3"/>
              </a:rPr>
              <a:t>https://github.com/HafizRinaldi/</a:t>
            </a:r>
          </a:p>
          <a:p>
            <a:r>
              <a:rPr lang="en-US" dirty="0">
                <a:latin typeface="Abadi" panose="020B0604020104020204" pitchFamily="34" charset="0"/>
                <a:hlinkClick r:id="rId3"/>
              </a:rPr>
              <a:t>Applied-Data-Science-Capstone</a:t>
            </a:r>
          </a:p>
          <a:p>
            <a:r>
              <a:rPr lang="en-US" dirty="0">
                <a:latin typeface="Abadi" panose="020B0604020104020204" pitchFamily="34" charset="0"/>
                <a:hlinkClick r:id="rId3"/>
              </a:rPr>
              <a:t>Project/blob/main/Module%202/</a:t>
            </a:r>
            <a:r>
              <a:rPr lang="en-US" dirty="0" err="1">
                <a:latin typeface="Abadi" panose="020B0604020104020204" pitchFamily="34" charset="0"/>
                <a:hlinkClick r:id="rId3"/>
              </a:rPr>
              <a:t>edadataviz.ipynb</a:t>
            </a:r>
            <a:endParaRPr lang="en-US" dirty="0">
              <a:latin typeface="Abadi" panose="020B0604020104020204" pitchFamily="34" charset="0"/>
            </a:endParaRPr>
          </a:p>
        </p:txBody>
      </p:sp>
      <p:sp>
        <p:nvSpPr>
          <p:cNvPr id="6" name="Rectangle 5">
            <a:extLst>
              <a:ext uri="{FF2B5EF4-FFF2-40B4-BE49-F238E27FC236}">
                <a16:creationId xmlns:a16="http://schemas.microsoft.com/office/drawing/2014/main" id="{31C0F65C-998E-0781-EFF7-C2344E1461E8}"/>
              </a:ext>
            </a:extLst>
          </p:cNvPr>
          <p:cNvSpPr/>
          <p:nvPr/>
        </p:nvSpPr>
        <p:spPr>
          <a:xfrm>
            <a:off x="7006812" y="2525003"/>
            <a:ext cx="1816100" cy="10401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a:latin typeface="Abadi" panose="020B0604020104020204" pitchFamily="34" charset="0"/>
              </a:rPr>
              <a:t>Filter Falcon 9 Launches</a:t>
            </a:r>
            <a:endParaRPr lang="en-ID" dirty="0">
              <a:latin typeface="Abadi" panose="020B0604020104020204" pitchFamily="34" charset="0"/>
            </a:endParaRPr>
          </a:p>
        </p:txBody>
      </p:sp>
      <p:sp>
        <p:nvSpPr>
          <p:cNvPr id="7" name="Oval 6">
            <a:extLst>
              <a:ext uri="{FF2B5EF4-FFF2-40B4-BE49-F238E27FC236}">
                <a16:creationId xmlns:a16="http://schemas.microsoft.com/office/drawing/2014/main" id="{BB73B3AD-2B68-2149-7D4B-52C9686641D8}"/>
              </a:ext>
            </a:extLst>
          </p:cNvPr>
          <p:cNvSpPr/>
          <p:nvPr/>
        </p:nvSpPr>
        <p:spPr>
          <a:xfrm>
            <a:off x="7318206" y="1323199"/>
            <a:ext cx="1141731" cy="645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Start</a:t>
            </a:r>
            <a:endParaRPr lang="en-ID" dirty="0">
              <a:latin typeface="Abadi" panose="020B0604020104020204" pitchFamily="34" charset="0"/>
            </a:endParaRPr>
          </a:p>
        </p:txBody>
      </p:sp>
      <p:sp>
        <p:nvSpPr>
          <p:cNvPr id="9" name="Rectangle 8">
            <a:extLst>
              <a:ext uri="{FF2B5EF4-FFF2-40B4-BE49-F238E27FC236}">
                <a16:creationId xmlns:a16="http://schemas.microsoft.com/office/drawing/2014/main" id="{2A3A9B3E-F175-4CF3-A97A-AE4908B9BF38}"/>
              </a:ext>
            </a:extLst>
          </p:cNvPr>
          <p:cNvSpPr/>
          <p:nvPr/>
        </p:nvSpPr>
        <p:spPr>
          <a:xfrm>
            <a:off x="9374590" y="2506269"/>
            <a:ext cx="1816100" cy="10588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Abadi" panose="020B0604020104020204" pitchFamily="34" charset="0"/>
              </a:rPr>
              <a:t>Handle Missing Values (Impute Mean)</a:t>
            </a:r>
            <a:endParaRPr lang="en-ID" dirty="0">
              <a:latin typeface="Abadi" panose="020B0604020104020204" pitchFamily="34" charset="0"/>
            </a:endParaRPr>
          </a:p>
        </p:txBody>
      </p:sp>
      <p:sp>
        <p:nvSpPr>
          <p:cNvPr id="10" name="Rectangle 9">
            <a:extLst>
              <a:ext uri="{FF2B5EF4-FFF2-40B4-BE49-F238E27FC236}">
                <a16:creationId xmlns:a16="http://schemas.microsoft.com/office/drawing/2014/main" id="{181F00B6-AED6-71D5-7476-4AA79F01FC75}"/>
              </a:ext>
            </a:extLst>
          </p:cNvPr>
          <p:cNvSpPr/>
          <p:nvPr/>
        </p:nvSpPr>
        <p:spPr>
          <a:xfrm>
            <a:off x="9374590" y="4176580"/>
            <a:ext cx="1816100" cy="1095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a:latin typeface="Abadi" panose="020B0604020104020204" pitchFamily="34" charset="0"/>
              </a:rPr>
              <a:t>Create Target Variable 'Class' </a:t>
            </a:r>
            <a:endParaRPr lang="en-ID" dirty="0">
              <a:latin typeface="Abadi" panose="020B0604020104020204" pitchFamily="34" charset="0"/>
            </a:endParaRPr>
          </a:p>
        </p:txBody>
      </p:sp>
      <p:sp>
        <p:nvSpPr>
          <p:cNvPr id="11" name="Rectangle 10">
            <a:extLst>
              <a:ext uri="{FF2B5EF4-FFF2-40B4-BE49-F238E27FC236}">
                <a16:creationId xmlns:a16="http://schemas.microsoft.com/office/drawing/2014/main" id="{C9C2AD7A-EA6A-2FB2-2AB2-D823B50F596E}"/>
              </a:ext>
            </a:extLst>
          </p:cNvPr>
          <p:cNvSpPr/>
          <p:nvPr/>
        </p:nvSpPr>
        <p:spPr>
          <a:xfrm>
            <a:off x="7006812" y="4176610"/>
            <a:ext cx="1816100" cy="1095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a:latin typeface="Abadi" panose="020B0604020104020204" pitchFamily="34" charset="0"/>
              </a:rPr>
              <a:t>Apply One-Hot Encoding</a:t>
            </a:r>
            <a:endParaRPr lang="en-ID" dirty="0">
              <a:latin typeface="Abadi" panose="020B0604020104020204" pitchFamily="34" charset="0"/>
            </a:endParaRPr>
          </a:p>
        </p:txBody>
      </p:sp>
      <p:sp>
        <p:nvSpPr>
          <p:cNvPr id="12" name="Oval 11">
            <a:extLst>
              <a:ext uri="{FF2B5EF4-FFF2-40B4-BE49-F238E27FC236}">
                <a16:creationId xmlns:a16="http://schemas.microsoft.com/office/drawing/2014/main" id="{847F63AB-F5C3-1E4C-C21F-4DED696283EF}"/>
              </a:ext>
            </a:extLst>
          </p:cNvPr>
          <p:cNvSpPr/>
          <p:nvPr/>
        </p:nvSpPr>
        <p:spPr>
          <a:xfrm>
            <a:off x="7343996" y="5864878"/>
            <a:ext cx="1141731" cy="645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End</a:t>
            </a:r>
            <a:endParaRPr lang="en-ID" dirty="0">
              <a:latin typeface="Abadi" panose="020B0604020104020204" pitchFamily="34" charset="0"/>
            </a:endParaRPr>
          </a:p>
        </p:txBody>
      </p:sp>
      <p:sp>
        <p:nvSpPr>
          <p:cNvPr id="13" name="Arrow: Down 12">
            <a:extLst>
              <a:ext uri="{FF2B5EF4-FFF2-40B4-BE49-F238E27FC236}">
                <a16:creationId xmlns:a16="http://schemas.microsoft.com/office/drawing/2014/main" id="{1922A3F5-199C-9ED0-5408-94F50198E058}"/>
              </a:ext>
            </a:extLst>
          </p:cNvPr>
          <p:cNvSpPr/>
          <p:nvPr/>
        </p:nvSpPr>
        <p:spPr>
          <a:xfrm>
            <a:off x="7709123" y="2003004"/>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Arrow: Down 13">
            <a:extLst>
              <a:ext uri="{FF2B5EF4-FFF2-40B4-BE49-F238E27FC236}">
                <a16:creationId xmlns:a16="http://schemas.microsoft.com/office/drawing/2014/main" id="{CD7BC4A6-7BD4-935F-9954-F02DFCE6FA5B}"/>
              </a:ext>
            </a:extLst>
          </p:cNvPr>
          <p:cNvSpPr/>
          <p:nvPr/>
        </p:nvSpPr>
        <p:spPr>
          <a:xfrm rot="16200000">
            <a:off x="8921586" y="2780613"/>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Arrow: Down 14">
            <a:extLst>
              <a:ext uri="{FF2B5EF4-FFF2-40B4-BE49-F238E27FC236}">
                <a16:creationId xmlns:a16="http://schemas.microsoft.com/office/drawing/2014/main" id="{475BA1AD-883B-769D-4B88-425DA3301386}"/>
              </a:ext>
            </a:extLst>
          </p:cNvPr>
          <p:cNvSpPr/>
          <p:nvPr/>
        </p:nvSpPr>
        <p:spPr>
          <a:xfrm>
            <a:off x="10105475" y="3634609"/>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Arrow: Down 15">
            <a:extLst>
              <a:ext uri="{FF2B5EF4-FFF2-40B4-BE49-F238E27FC236}">
                <a16:creationId xmlns:a16="http://schemas.microsoft.com/office/drawing/2014/main" id="{E33AC68C-1B36-A426-C424-324C04956A9A}"/>
              </a:ext>
            </a:extLst>
          </p:cNvPr>
          <p:cNvSpPr/>
          <p:nvPr/>
        </p:nvSpPr>
        <p:spPr>
          <a:xfrm rot="5400000">
            <a:off x="8903837" y="4487854"/>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Arrow: Down 16">
            <a:extLst>
              <a:ext uri="{FF2B5EF4-FFF2-40B4-BE49-F238E27FC236}">
                <a16:creationId xmlns:a16="http://schemas.microsoft.com/office/drawing/2014/main" id="{B0AF0D0F-302F-B05F-97F8-F5346F60AA9B}"/>
              </a:ext>
            </a:extLst>
          </p:cNvPr>
          <p:cNvSpPr/>
          <p:nvPr/>
        </p:nvSpPr>
        <p:spPr>
          <a:xfrm>
            <a:off x="7746341" y="5332018"/>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7832"/>
            <a:ext cx="9745589" cy="3220938"/>
          </a:xfrm>
          <a:prstGeom prst="rect">
            <a:avLst/>
          </a:prstGeom>
        </p:spPr>
        <p:txBody>
          <a:bodyPr lIns="91440" tIns="45720" rIns="91440" bIns="45720" anchor="t"/>
          <a:lstStyle/>
          <a:p>
            <a:r>
              <a:rPr lang="en-US" sz="2400" b="1" dirty="0"/>
              <a:t>Scatter Plot (Flight Number vs. Launch Site</a:t>
            </a:r>
            <a:r>
              <a:rPr lang="en-US" sz="2400" dirty="0"/>
              <a:t>): To visualize if success rates improved with more launch experience.</a:t>
            </a:r>
          </a:p>
          <a:p>
            <a:r>
              <a:rPr lang="en-US" sz="2400" b="1" dirty="0"/>
              <a:t>Scatter Plot (Payload vs. Launch Site): </a:t>
            </a:r>
            <a:r>
              <a:rPr lang="en-US" sz="2400" dirty="0"/>
              <a:t>To understand the relationship between payload mass and landing success at different sites.</a:t>
            </a:r>
          </a:p>
          <a:p>
            <a:r>
              <a:rPr lang="en-US" sz="2400" b="1" dirty="0"/>
              <a:t>Bar Chart (Success Rate vs. Orbit Type): </a:t>
            </a:r>
            <a:r>
              <a:rPr lang="en-US" sz="2400" dirty="0"/>
              <a:t>To compare landing success rates across various target orbits.</a:t>
            </a:r>
          </a:p>
          <a:p>
            <a:r>
              <a:rPr lang="en-US" sz="2400" b="1" dirty="0"/>
              <a:t>Line Chart (Launch Success Yearly Trend): </a:t>
            </a:r>
            <a:r>
              <a:rPr lang="en-US" sz="2400" dirty="0"/>
              <a:t>To illustrate the evolution of success rates over time.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9257FAE5-6535-AC1F-B265-289CEBC66532}"/>
              </a:ext>
            </a:extLst>
          </p:cNvPr>
          <p:cNvSpPr txBox="1"/>
          <p:nvPr/>
        </p:nvSpPr>
        <p:spPr>
          <a:xfrm>
            <a:off x="848143" y="5342848"/>
            <a:ext cx="5258171" cy="923330"/>
          </a:xfrm>
          <a:prstGeom prst="rect">
            <a:avLst/>
          </a:prstGeom>
          <a:noFill/>
        </p:spPr>
        <p:txBody>
          <a:bodyPr wrap="none" rtlCol="0">
            <a:spAutoFit/>
          </a:bodyPr>
          <a:lstStyle/>
          <a:p>
            <a:r>
              <a:rPr lang="en-US" dirty="0" err="1">
                <a:latin typeface="Abadi" panose="020B0604020104020204" pitchFamily="34" charset="0"/>
              </a:rPr>
              <a:t>Github</a:t>
            </a:r>
            <a:r>
              <a:rPr lang="en-US" dirty="0">
                <a:latin typeface="Abadi" panose="020B0604020104020204" pitchFamily="34" charset="0"/>
              </a:rPr>
              <a:t> Link: </a:t>
            </a:r>
            <a:r>
              <a:rPr lang="en-US" dirty="0">
                <a:latin typeface="Abadi" panose="020B0604020104020204" pitchFamily="34" charset="0"/>
                <a:hlinkClick r:id="rId3"/>
              </a:rPr>
              <a:t>https://github.com/HafizRinaldi/</a:t>
            </a:r>
          </a:p>
          <a:p>
            <a:r>
              <a:rPr lang="en-US" dirty="0">
                <a:latin typeface="Abadi" panose="020B0604020104020204" pitchFamily="34" charset="0"/>
                <a:hlinkClick r:id="rId3"/>
              </a:rPr>
              <a:t>Applied-Data-Science-</a:t>
            </a:r>
            <a:r>
              <a:rPr lang="en-US" dirty="0" err="1">
                <a:latin typeface="Abadi" panose="020B0604020104020204" pitchFamily="34" charset="0"/>
                <a:hlinkClick r:id="rId3"/>
              </a:rPr>
              <a:t>Capstone_Project</a:t>
            </a:r>
            <a:r>
              <a:rPr lang="en-US" dirty="0">
                <a:latin typeface="Abadi" panose="020B0604020104020204" pitchFamily="34" charset="0"/>
                <a:hlinkClick r:id="rId3"/>
              </a:rPr>
              <a:t>/blob/main/</a:t>
            </a:r>
          </a:p>
          <a:p>
            <a:r>
              <a:rPr lang="en-US" dirty="0">
                <a:latin typeface="Abadi" panose="020B0604020104020204" pitchFamily="34" charset="0"/>
                <a:hlinkClick r:id="rId3"/>
              </a:rPr>
              <a:t>Module%202/</a:t>
            </a:r>
            <a:r>
              <a:rPr lang="en-US" dirty="0" err="1">
                <a:latin typeface="Abadi" panose="020B0604020104020204" pitchFamily="34" charset="0"/>
                <a:hlinkClick r:id="rId3"/>
              </a:rPr>
              <a:t>edadataviz.ipynb</a:t>
            </a:r>
            <a:endParaRPr lang="en-US" dirty="0">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2591805"/>
          </a:xfrm>
          <a:prstGeom prst="rect">
            <a:avLst/>
          </a:prstGeom>
        </p:spPr>
        <p:txBody>
          <a:bodyPr lIns="91440" tIns="45720" rIns="91440" bIns="45720" anchor="t"/>
          <a:lstStyle/>
          <a:p>
            <a:r>
              <a:rPr lang="en-US" sz="2400" dirty="0"/>
              <a:t>Queried for the unique names of all launch sites.</a:t>
            </a:r>
          </a:p>
          <a:p>
            <a:r>
              <a:rPr lang="en-US" sz="2400" dirty="0"/>
              <a:t>Calculated the total payload mass carried for a specific customer (NASA CRS).</a:t>
            </a:r>
          </a:p>
          <a:p>
            <a:r>
              <a:rPr lang="en-US" sz="2400" dirty="0"/>
              <a:t>Identified the date of the first successful ground pad landing.</a:t>
            </a:r>
          </a:p>
          <a:p>
            <a:r>
              <a:rPr lang="en-US" sz="2400" dirty="0"/>
              <a:t>Counted the total number of successful and failed mission outcomes.</a:t>
            </a:r>
          </a:p>
          <a:p>
            <a:r>
              <a:rPr lang="en-US" sz="2400" dirty="0"/>
              <a:t>Listed the booster versions that have carried the maximum payload mass.</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1C696380-B496-5A72-7742-7162DAA34C0A}"/>
              </a:ext>
            </a:extLst>
          </p:cNvPr>
          <p:cNvSpPr txBox="1"/>
          <p:nvPr/>
        </p:nvSpPr>
        <p:spPr>
          <a:xfrm>
            <a:off x="848143" y="5342848"/>
            <a:ext cx="6362639" cy="923330"/>
          </a:xfrm>
          <a:prstGeom prst="rect">
            <a:avLst/>
          </a:prstGeom>
          <a:noFill/>
        </p:spPr>
        <p:txBody>
          <a:bodyPr wrap="none" rtlCol="0">
            <a:spAutoFit/>
          </a:bodyPr>
          <a:lstStyle/>
          <a:p>
            <a:r>
              <a:rPr lang="en-US" dirty="0" err="1">
                <a:latin typeface="Abadi" panose="020B0604020104020204" pitchFamily="34" charset="0"/>
              </a:rPr>
              <a:t>Github</a:t>
            </a:r>
            <a:r>
              <a:rPr lang="en-US" dirty="0">
                <a:latin typeface="Abadi" panose="020B0604020104020204" pitchFamily="34" charset="0"/>
              </a:rPr>
              <a:t> Link: </a:t>
            </a:r>
            <a:r>
              <a:rPr lang="en-US" dirty="0">
                <a:latin typeface="Abadi" panose="020B0604020104020204" pitchFamily="34" charset="0"/>
                <a:hlinkClick r:id="rId3"/>
              </a:rPr>
              <a:t>https://github.com/HafizRinaldi/</a:t>
            </a:r>
          </a:p>
          <a:p>
            <a:r>
              <a:rPr lang="en-US" dirty="0">
                <a:latin typeface="Abadi" panose="020B0604020104020204" pitchFamily="34" charset="0"/>
                <a:hlinkClick r:id="rId3"/>
              </a:rPr>
              <a:t>Applied-Data-Science-</a:t>
            </a:r>
            <a:r>
              <a:rPr lang="en-US" dirty="0" err="1">
                <a:latin typeface="Abadi" panose="020B0604020104020204" pitchFamily="34" charset="0"/>
                <a:hlinkClick r:id="rId3"/>
              </a:rPr>
              <a:t>Capstone_Project</a:t>
            </a:r>
            <a:r>
              <a:rPr lang="en-US" dirty="0">
                <a:latin typeface="Abadi" panose="020B0604020104020204" pitchFamily="34" charset="0"/>
                <a:hlinkClick r:id="rId3"/>
              </a:rPr>
              <a:t>/blob/</a:t>
            </a:r>
          </a:p>
          <a:p>
            <a:r>
              <a:rPr lang="en-US" dirty="0">
                <a:latin typeface="Abadi" panose="020B0604020104020204" pitchFamily="34" charset="0"/>
                <a:hlinkClick r:id="rId3"/>
              </a:rPr>
              <a:t>main/Module%202/</a:t>
            </a:r>
            <a:r>
              <a:rPr lang="en-US" dirty="0" err="1">
                <a:latin typeface="Abadi" panose="020B0604020104020204" pitchFamily="34" charset="0"/>
                <a:hlinkClick r:id="rId3"/>
              </a:rPr>
              <a:t>jupyter</a:t>
            </a:r>
            <a:r>
              <a:rPr lang="en-US" dirty="0">
                <a:latin typeface="Abadi" panose="020B0604020104020204" pitchFamily="34" charset="0"/>
                <a:hlinkClick r:id="rId3"/>
              </a:rPr>
              <a:t>-labs-</a:t>
            </a:r>
            <a:r>
              <a:rPr lang="en-US" dirty="0" err="1">
                <a:latin typeface="Abadi" panose="020B0604020104020204" pitchFamily="34" charset="0"/>
                <a:hlinkClick r:id="rId3"/>
              </a:rPr>
              <a:t>eda</a:t>
            </a:r>
            <a:r>
              <a:rPr lang="en-US" dirty="0">
                <a:latin typeface="Abadi" panose="020B0604020104020204" pitchFamily="34" charset="0"/>
                <a:hlinkClick r:id="rId3"/>
              </a:rPr>
              <a:t>-</a:t>
            </a:r>
            <a:r>
              <a:rPr lang="en-US" dirty="0" err="1">
                <a:latin typeface="Abadi" panose="020B0604020104020204" pitchFamily="34" charset="0"/>
                <a:hlinkClick r:id="rId3"/>
              </a:rPr>
              <a:t>sql-coursera_sqllite.ipynb</a:t>
            </a:r>
            <a:endParaRPr lang="en-US" dirty="0">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2400" b="1" dirty="0"/>
              <a:t>Circle &amp; Marker</a:t>
            </a:r>
            <a:r>
              <a:rPr lang="en-US" sz="2400" dirty="0"/>
              <a:t>: Used to mark the geographic locations of each launch site on a world map.</a:t>
            </a:r>
          </a:p>
          <a:p>
            <a:r>
              <a:rPr lang="en-US" sz="2400" b="1" dirty="0"/>
              <a:t>Marker Cluster</a:t>
            </a:r>
            <a:r>
              <a:rPr lang="en-US" sz="2400" dirty="0"/>
              <a:t>: Grouped launch markers for each site, with marker colors (green/red) indicating the success or failure of each launch.</a:t>
            </a:r>
          </a:p>
          <a:p>
            <a:r>
              <a:rPr lang="en-US" sz="2400" b="1" dirty="0" err="1"/>
              <a:t>PolyLine</a:t>
            </a:r>
            <a:r>
              <a:rPr lang="en-US" sz="2400" dirty="0"/>
              <a:t>: Drew lines to measure the distance from a launch site to relevant proximities, such as the coastline.</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EE7F34C6-3BAB-2B3D-EB9C-C621FFB6EF9B}"/>
              </a:ext>
            </a:extLst>
          </p:cNvPr>
          <p:cNvSpPr txBox="1"/>
          <p:nvPr/>
        </p:nvSpPr>
        <p:spPr>
          <a:xfrm>
            <a:off x="848143" y="5342848"/>
            <a:ext cx="5429692" cy="923330"/>
          </a:xfrm>
          <a:prstGeom prst="rect">
            <a:avLst/>
          </a:prstGeom>
          <a:noFill/>
        </p:spPr>
        <p:txBody>
          <a:bodyPr wrap="none" rtlCol="0">
            <a:spAutoFit/>
          </a:bodyPr>
          <a:lstStyle/>
          <a:p>
            <a:r>
              <a:rPr lang="en-US" dirty="0" err="1">
                <a:latin typeface="Abadi" panose="020B0604020104020204" pitchFamily="34" charset="0"/>
              </a:rPr>
              <a:t>Github</a:t>
            </a:r>
            <a:r>
              <a:rPr lang="en-US" dirty="0">
                <a:latin typeface="Abadi" panose="020B0604020104020204" pitchFamily="34" charset="0"/>
              </a:rPr>
              <a:t> Link: </a:t>
            </a:r>
            <a:r>
              <a:rPr lang="en-US" dirty="0">
                <a:latin typeface="Abadi" panose="020B0604020104020204" pitchFamily="34" charset="0"/>
                <a:hlinkClick r:id="rId3"/>
              </a:rPr>
              <a:t>https://github.com/HafizRinaldi/</a:t>
            </a:r>
          </a:p>
          <a:p>
            <a:r>
              <a:rPr lang="en-US" dirty="0">
                <a:latin typeface="Abadi" panose="020B0604020104020204" pitchFamily="34" charset="0"/>
                <a:hlinkClick r:id="rId3"/>
              </a:rPr>
              <a:t>Applied-Data-Science-</a:t>
            </a:r>
            <a:r>
              <a:rPr lang="en-US" dirty="0" err="1">
                <a:latin typeface="Abadi" panose="020B0604020104020204" pitchFamily="34" charset="0"/>
                <a:hlinkClick r:id="rId3"/>
              </a:rPr>
              <a:t>Capstone_Project</a:t>
            </a:r>
            <a:r>
              <a:rPr lang="en-US" dirty="0">
                <a:latin typeface="Abadi" panose="020B0604020104020204" pitchFamily="34" charset="0"/>
                <a:hlinkClick r:id="rId3"/>
              </a:rPr>
              <a:t>/blob/main/</a:t>
            </a:r>
          </a:p>
          <a:p>
            <a:r>
              <a:rPr lang="en-US" dirty="0">
                <a:latin typeface="Abadi" panose="020B0604020104020204" pitchFamily="34" charset="0"/>
                <a:hlinkClick r:id="rId3"/>
              </a:rPr>
              <a:t>Module%203/</a:t>
            </a:r>
            <a:r>
              <a:rPr lang="en-US" dirty="0" err="1">
                <a:latin typeface="Abadi" panose="020B0604020104020204" pitchFamily="34" charset="0"/>
                <a:hlinkClick r:id="rId3"/>
              </a:rPr>
              <a:t>lab_jupyter_launch_site_location.ipynb</a:t>
            </a:r>
            <a:endParaRPr lang="en-US" dirty="0">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400" b="1" dirty="0"/>
              <a:t>Dropdown Menu</a:t>
            </a:r>
            <a:r>
              <a:rPr lang="en-US" sz="2400" dirty="0"/>
              <a:t>: Allows users to filter the entire dashboard by a specific launch site.</a:t>
            </a:r>
          </a:p>
          <a:p>
            <a:r>
              <a:rPr lang="en-US" sz="2400" b="1" dirty="0"/>
              <a:t>Range Slider</a:t>
            </a:r>
            <a:r>
              <a:rPr lang="en-US" sz="2400" dirty="0"/>
              <a:t>: Enables users to select a specific payload mass range for analysis.</a:t>
            </a:r>
          </a:p>
          <a:p>
            <a:r>
              <a:rPr lang="en-US" sz="2400" b="1" dirty="0"/>
              <a:t>Dynamic Pie Chart</a:t>
            </a:r>
            <a:r>
              <a:rPr lang="en-US" sz="2400" dirty="0"/>
              <a:t>: Visualizes the proportion of successful launches for all sites or for a single, user-selected site.</a:t>
            </a:r>
          </a:p>
          <a:p>
            <a:r>
              <a:rPr lang="en-US" sz="2400" b="1" dirty="0"/>
              <a:t>Dynamic Scatter Plot</a:t>
            </a:r>
            <a:r>
              <a:rPr lang="en-US" sz="2400" dirty="0"/>
              <a:t>: Shows the correlation between payload mass and landing success, updating automatically based on user filters.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6242EA39-6161-68EA-CE1B-F4F8FE741ECA}"/>
              </a:ext>
            </a:extLst>
          </p:cNvPr>
          <p:cNvSpPr txBox="1"/>
          <p:nvPr/>
        </p:nvSpPr>
        <p:spPr>
          <a:xfrm>
            <a:off x="848143" y="5342848"/>
            <a:ext cx="5173211" cy="923330"/>
          </a:xfrm>
          <a:prstGeom prst="rect">
            <a:avLst/>
          </a:prstGeom>
          <a:noFill/>
        </p:spPr>
        <p:txBody>
          <a:bodyPr wrap="none" rtlCol="0">
            <a:spAutoFit/>
          </a:bodyPr>
          <a:lstStyle/>
          <a:p>
            <a:r>
              <a:rPr lang="en-US" dirty="0" err="1">
                <a:latin typeface="Abadi" panose="020B0604020104020204" pitchFamily="34" charset="0"/>
              </a:rPr>
              <a:t>Github</a:t>
            </a:r>
            <a:r>
              <a:rPr lang="en-US" dirty="0">
                <a:latin typeface="Abadi" panose="020B0604020104020204" pitchFamily="34" charset="0"/>
              </a:rPr>
              <a:t> Link: </a:t>
            </a:r>
            <a:r>
              <a:rPr lang="en-US" dirty="0">
                <a:latin typeface="Abadi" panose="020B0604020104020204" pitchFamily="34" charset="0"/>
                <a:hlinkClick r:id="rId3"/>
              </a:rPr>
              <a:t>https://github.com/HafizRinaldi/</a:t>
            </a:r>
          </a:p>
          <a:p>
            <a:r>
              <a:rPr lang="en-US" dirty="0">
                <a:latin typeface="Abadi" panose="020B0604020104020204" pitchFamily="34" charset="0"/>
                <a:hlinkClick r:id="rId3"/>
              </a:rPr>
              <a:t>Applied-Data-Science-</a:t>
            </a:r>
            <a:r>
              <a:rPr lang="en-US" dirty="0" err="1">
                <a:latin typeface="Abadi" panose="020B0604020104020204" pitchFamily="34" charset="0"/>
                <a:hlinkClick r:id="rId3"/>
              </a:rPr>
              <a:t>Capstone_Project</a:t>
            </a:r>
            <a:r>
              <a:rPr lang="en-US" dirty="0">
                <a:latin typeface="Abadi" panose="020B0604020104020204" pitchFamily="34" charset="0"/>
                <a:hlinkClick r:id="rId3"/>
              </a:rPr>
              <a:t>/blob/main</a:t>
            </a:r>
          </a:p>
          <a:p>
            <a:r>
              <a:rPr lang="en-US" dirty="0">
                <a:latin typeface="Abadi" panose="020B0604020104020204" pitchFamily="34" charset="0"/>
                <a:hlinkClick r:id="rId3"/>
              </a:rPr>
              <a:t>/Module%203/spacex_dash_app.py</a:t>
            </a:r>
            <a:endParaRPr lang="en-US" dirty="0">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400" b="1" dirty="0"/>
              <a:t>Model Building</a:t>
            </a:r>
            <a:r>
              <a:rPr lang="en-US" sz="2400" dirty="0"/>
              <a:t>: Four classification models (Logistic Regression, SVM, Decision Tree, KNN) were constructed to predict landing success.</a:t>
            </a:r>
          </a:p>
          <a:p>
            <a:r>
              <a:rPr lang="en-US" sz="2400" b="1" dirty="0"/>
              <a:t>Model Tuning</a:t>
            </a:r>
            <a:r>
              <a:rPr lang="en-US" sz="2400" dirty="0"/>
              <a:t>: </a:t>
            </a:r>
            <a:r>
              <a:rPr lang="en-US" sz="2400" dirty="0" err="1"/>
              <a:t>GridSearchCV</a:t>
            </a:r>
            <a:r>
              <a:rPr lang="en-US" sz="2400" dirty="0"/>
              <a:t> was used to find the optimal hyperparameters for each model via 10-fold cross-validation.</a:t>
            </a:r>
          </a:p>
          <a:p>
            <a:r>
              <a:rPr lang="en-US" sz="2400" b="1" dirty="0"/>
              <a:t>Model Evaluation</a:t>
            </a:r>
            <a:r>
              <a:rPr lang="en-US" sz="2400" dirty="0"/>
              <a:t>: Performance was measured using accuracy on a hold-out test set (20% of the data).</a:t>
            </a:r>
          </a:p>
          <a:p>
            <a:r>
              <a:rPr lang="en-US" sz="2400" b="1" dirty="0"/>
              <a:t>Best Model</a:t>
            </a:r>
            <a:r>
              <a:rPr lang="en-US" sz="2400" dirty="0"/>
              <a:t>: Logistic Regression, SVM, and KNN were the top-performing and most stable models, achieving 83.3% accuracy.</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8AFC6CCF-CCBC-BF39-94F1-D20B2BFBBEC7}"/>
              </a:ext>
            </a:extLst>
          </p:cNvPr>
          <p:cNvSpPr txBox="1"/>
          <p:nvPr/>
        </p:nvSpPr>
        <p:spPr>
          <a:xfrm>
            <a:off x="848143" y="5342848"/>
            <a:ext cx="7454285" cy="923330"/>
          </a:xfrm>
          <a:prstGeom prst="rect">
            <a:avLst/>
          </a:prstGeom>
          <a:noFill/>
        </p:spPr>
        <p:txBody>
          <a:bodyPr wrap="none" rtlCol="0">
            <a:spAutoFit/>
          </a:bodyPr>
          <a:lstStyle/>
          <a:p>
            <a:r>
              <a:rPr lang="en-US" dirty="0" err="1">
                <a:latin typeface="Abadi" panose="020B0604020104020204" pitchFamily="34" charset="0"/>
              </a:rPr>
              <a:t>Github</a:t>
            </a:r>
            <a:r>
              <a:rPr lang="en-US" dirty="0">
                <a:latin typeface="Abadi" panose="020B0604020104020204" pitchFamily="34" charset="0"/>
              </a:rPr>
              <a:t> Link: </a:t>
            </a:r>
            <a:r>
              <a:rPr lang="en-US" dirty="0">
                <a:latin typeface="Abadi" panose="020B0604020104020204" pitchFamily="34" charset="0"/>
                <a:hlinkClick r:id="rId4"/>
              </a:rPr>
              <a:t>https://github.com/HafizRinaldi/</a:t>
            </a:r>
          </a:p>
          <a:p>
            <a:r>
              <a:rPr lang="en-US" dirty="0">
                <a:latin typeface="Abadi" panose="020B0604020104020204" pitchFamily="34" charset="0"/>
                <a:hlinkClick r:id="rId4"/>
              </a:rPr>
              <a:t>Applied-Data-Science-</a:t>
            </a:r>
            <a:r>
              <a:rPr lang="en-US" dirty="0" err="1">
                <a:latin typeface="Abadi" panose="020B0604020104020204" pitchFamily="34" charset="0"/>
                <a:hlinkClick r:id="rId4"/>
              </a:rPr>
              <a:t>Capstone_Project</a:t>
            </a:r>
            <a:r>
              <a:rPr lang="en-US" dirty="0">
                <a:latin typeface="Abadi" panose="020B0604020104020204" pitchFamily="34" charset="0"/>
                <a:hlinkClick r:id="rId4"/>
              </a:rPr>
              <a:t>/blob/main/</a:t>
            </a:r>
          </a:p>
          <a:p>
            <a:r>
              <a:rPr lang="en-US" dirty="0">
                <a:latin typeface="Abadi" panose="020B0604020104020204" pitchFamily="34" charset="0"/>
                <a:hlinkClick r:id="rId4"/>
              </a:rPr>
              <a:t>Module%204/SpaceX_Machine%20Learning%20Prediction_Part_5.ipynb</a:t>
            </a:r>
            <a:endParaRPr lang="en-US" dirty="0">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6158" y="1453994"/>
            <a:ext cx="6832192"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2" name="Picture 11">
            <a:extLst>
              <a:ext uri="{FF2B5EF4-FFF2-40B4-BE49-F238E27FC236}">
                <a16:creationId xmlns:a16="http://schemas.microsoft.com/office/drawing/2014/main" id="{5295E53A-3457-7C08-D835-7A16A55D9E41}"/>
              </a:ext>
            </a:extLst>
          </p:cNvPr>
          <p:cNvPicPr>
            <a:picLocks noChangeAspect="1"/>
          </p:cNvPicPr>
          <p:nvPr/>
        </p:nvPicPr>
        <p:blipFill>
          <a:blip r:embed="rId3"/>
          <a:stretch>
            <a:fillRect/>
          </a:stretch>
        </p:blipFill>
        <p:spPr>
          <a:xfrm>
            <a:off x="770011" y="1991429"/>
            <a:ext cx="10121766" cy="2918761"/>
          </a:xfrm>
          <a:prstGeom prst="rect">
            <a:avLst/>
          </a:prstGeom>
        </p:spPr>
      </p:pic>
      <p:sp>
        <p:nvSpPr>
          <p:cNvPr id="13" name="TextBox 12">
            <a:extLst>
              <a:ext uri="{FF2B5EF4-FFF2-40B4-BE49-F238E27FC236}">
                <a16:creationId xmlns:a16="http://schemas.microsoft.com/office/drawing/2014/main" id="{ABC8916C-8AE2-CB1F-9D0F-8B6D3515B3A1}"/>
              </a:ext>
            </a:extLst>
          </p:cNvPr>
          <p:cNvSpPr txBox="1"/>
          <p:nvPr/>
        </p:nvSpPr>
        <p:spPr>
          <a:xfrm>
            <a:off x="631115" y="4958650"/>
            <a:ext cx="9855548" cy="1107996"/>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latin typeface="Abadi" panose="020B0604020104020204" pitchFamily="34" charset="0"/>
              </a:rPr>
              <a:t>This plot shows that the success rate (Class 1) generally increases with the flight number across all launch sites, indicating a learning curve. KSC LC-39A was used for later launches and has a very high success rate.</a:t>
            </a:r>
            <a:endParaRPr lang="en-ID" sz="2200"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86850"/>
            <a:ext cx="9207366"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B78EC41-4144-1601-43C5-60169822DD54}"/>
              </a:ext>
            </a:extLst>
          </p:cNvPr>
          <p:cNvPicPr>
            <a:picLocks noChangeAspect="1"/>
          </p:cNvPicPr>
          <p:nvPr/>
        </p:nvPicPr>
        <p:blipFill>
          <a:blip r:embed="rId3"/>
          <a:stretch>
            <a:fillRect/>
          </a:stretch>
        </p:blipFill>
        <p:spPr>
          <a:xfrm>
            <a:off x="715057" y="1914834"/>
            <a:ext cx="10570554" cy="2804202"/>
          </a:xfrm>
          <a:prstGeom prst="rect">
            <a:avLst/>
          </a:prstGeom>
        </p:spPr>
      </p:pic>
      <p:sp>
        <p:nvSpPr>
          <p:cNvPr id="7" name="TextBox 6">
            <a:extLst>
              <a:ext uri="{FF2B5EF4-FFF2-40B4-BE49-F238E27FC236}">
                <a16:creationId xmlns:a16="http://schemas.microsoft.com/office/drawing/2014/main" id="{0A2BA81A-4C58-5A38-CA8D-C21878CD5D3F}"/>
              </a:ext>
            </a:extLst>
          </p:cNvPr>
          <p:cNvSpPr txBox="1"/>
          <p:nvPr/>
        </p:nvSpPr>
        <p:spPr>
          <a:xfrm>
            <a:off x="715057" y="5018187"/>
            <a:ext cx="9855548" cy="1107996"/>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latin typeface="Abadi" panose="020B0604020104020204" pitchFamily="34" charset="0"/>
              </a:rPr>
              <a:t>This plot reveals that VAFB SLC-4E is not used for heavy payload launches (over 10,000 kg). For other sites, successful landings have been achieved even with very heavy payloads.</a:t>
            </a:r>
            <a:endParaRPr lang="en-ID" sz="2200" dirty="0">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64483"/>
            <a:ext cx="8663356" cy="54904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B</a:t>
            </a:r>
            <a:r>
              <a:rPr lang="en-US" sz="2200" dirty="0" err="1">
                <a:solidFill>
                  <a:schemeClr val="accent3">
                    <a:lumMod val="25000"/>
                  </a:schemeClr>
                </a:solidFill>
                <a:latin typeface="Abadi" panose="020B0604020104020204" pitchFamily="34" charset="0"/>
              </a:rPr>
              <a:t>ar</a:t>
            </a:r>
            <a:r>
              <a:rPr lang="en-US" sz="2200" dirty="0">
                <a:solidFill>
                  <a:schemeClr val="accent3">
                    <a:lumMod val="25000"/>
                  </a:schemeClr>
                </a:solidFill>
                <a:latin typeface="Abadi" panose="020B0604020104020204" pitchFamily="34" charset="0"/>
              </a:rPr>
              <a:t> chart for the success rate of each orbit type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0D96B4C-F2DB-F802-0615-31C7C7CC7CB9}"/>
              </a:ext>
            </a:extLst>
          </p:cNvPr>
          <p:cNvPicPr>
            <a:picLocks noChangeAspect="1"/>
          </p:cNvPicPr>
          <p:nvPr/>
        </p:nvPicPr>
        <p:blipFill>
          <a:blip r:embed="rId3"/>
          <a:stretch>
            <a:fillRect/>
          </a:stretch>
        </p:blipFill>
        <p:spPr>
          <a:xfrm>
            <a:off x="963076" y="1827533"/>
            <a:ext cx="5935435" cy="3790755"/>
          </a:xfrm>
          <a:prstGeom prst="rect">
            <a:avLst/>
          </a:prstGeom>
        </p:spPr>
      </p:pic>
      <p:sp>
        <p:nvSpPr>
          <p:cNvPr id="7" name="TextBox 6">
            <a:extLst>
              <a:ext uri="{FF2B5EF4-FFF2-40B4-BE49-F238E27FC236}">
                <a16:creationId xmlns:a16="http://schemas.microsoft.com/office/drawing/2014/main" id="{588A9597-29A4-03F9-2FD9-862774E1B3B9}"/>
              </a:ext>
            </a:extLst>
          </p:cNvPr>
          <p:cNvSpPr txBox="1"/>
          <p:nvPr/>
        </p:nvSpPr>
        <p:spPr>
          <a:xfrm>
            <a:off x="7091576" y="1370683"/>
            <a:ext cx="4177496" cy="2677656"/>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The bar chart shows that orbits like ES-L1, GEO, HEO, and SSO have a 100% success rate. GTO, a high-energy orbit, has a lower success rate, highlighting its difficulty.</a:t>
            </a:r>
            <a:endParaRPr lang="en-ID" sz="2400"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47953"/>
            <a:ext cx="7529037"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01382DC-F079-922B-94F6-404A1953B123}"/>
              </a:ext>
            </a:extLst>
          </p:cNvPr>
          <p:cNvPicPr>
            <a:picLocks noChangeAspect="1"/>
          </p:cNvPicPr>
          <p:nvPr/>
        </p:nvPicPr>
        <p:blipFill>
          <a:blip r:embed="rId3"/>
          <a:stretch>
            <a:fillRect/>
          </a:stretch>
        </p:blipFill>
        <p:spPr>
          <a:xfrm>
            <a:off x="770010" y="1823599"/>
            <a:ext cx="10098617" cy="2660295"/>
          </a:xfrm>
          <a:prstGeom prst="rect">
            <a:avLst/>
          </a:prstGeom>
        </p:spPr>
      </p:pic>
      <p:sp>
        <p:nvSpPr>
          <p:cNvPr id="7" name="TextBox 6">
            <a:extLst>
              <a:ext uri="{FF2B5EF4-FFF2-40B4-BE49-F238E27FC236}">
                <a16:creationId xmlns:a16="http://schemas.microsoft.com/office/drawing/2014/main" id="{43E31F0C-C4B9-62BD-605A-517931D92520}"/>
              </a:ext>
            </a:extLst>
          </p:cNvPr>
          <p:cNvSpPr txBox="1"/>
          <p:nvPr/>
        </p:nvSpPr>
        <p:spPr>
          <a:xfrm>
            <a:off x="770010" y="4722384"/>
            <a:ext cx="9855548" cy="1107996"/>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latin typeface="Abadi" panose="020B0604020104020204" pitchFamily="34" charset="0"/>
              </a:rPr>
              <a:t>In the LEO orbit, success seems to be related to the number of flights. Conversely, in the GTO orbit, there appears to be no clear relationship between flight number and success.</a:t>
            </a:r>
            <a:endParaRPr lang="en-ID" sz="2200"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05046"/>
            <a:ext cx="7818404"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payload vs. orbit type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4B63A53-69B1-DBE9-39F5-3449DFD8A5F4}"/>
              </a:ext>
            </a:extLst>
          </p:cNvPr>
          <p:cNvPicPr>
            <a:picLocks noChangeAspect="1"/>
          </p:cNvPicPr>
          <p:nvPr/>
        </p:nvPicPr>
        <p:blipFill>
          <a:blip r:embed="rId3"/>
          <a:stretch>
            <a:fillRect/>
          </a:stretch>
        </p:blipFill>
        <p:spPr>
          <a:xfrm>
            <a:off x="770011" y="1827475"/>
            <a:ext cx="10032633" cy="2617203"/>
          </a:xfrm>
          <a:prstGeom prst="rect">
            <a:avLst/>
          </a:prstGeom>
        </p:spPr>
      </p:pic>
      <p:sp>
        <p:nvSpPr>
          <p:cNvPr id="7" name="TextBox 6">
            <a:extLst>
              <a:ext uri="{FF2B5EF4-FFF2-40B4-BE49-F238E27FC236}">
                <a16:creationId xmlns:a16="http://schemas.microsoft.com/office/drawing/2014/main" id="{6D701A7C-5E52-279E-90EB-9F24E3F2CADA}"/>
              </a:ext>
            </a:extLst>
          </p:cNvPr>
          <p:cNvSpPr txBox="1"/>
          <p:nvPr/>
        </p:nvSpPr>
        <p:spPr>
          <a:xfrm>
            <a:off x="770010" y="4722384"/>
            <a:ext cx="9855548" cy="1107996"/>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t>This plot shows that heavy payloads are more common in certain orbits like GTO and VLEO. Successful landings are more frequent with lighter payloads across most orbits.</a:t>
            </a:r>
            <a:endParaRPr lang="en-ID" sz="2200" dirty="0">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71104"/>
            <a:ext cx="822351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L</a:t>
            </a:r>
            <a:r>
              <a:rPr lang="en-US" sz="2200" dirty="0" err="1">
                <a:solidFill>
                  <a:schemeClr val="accent3">
                    <a:lumMod val="25000"/>
                  </a:schemeClr>
                </a:solidFill>
                <a:latin typeface="Abadi" panose="020B0604020104020204" pitchFamily="34" charset="0"/>
              </a:rPr>
              <a:t>ine</a:t>
            </a:r>
            <a:r>
              <a:rPr lang="en-US" sz="2200" dirty="0">
                <a:solidFill>
                  <a:schemeClr val="accent3">
                    <a:lumMod val="25000"/>
                  </a:schemeClr>
                </a:solidFill>
                <a:latin typeface="Abadi" panose="020B0604020104020204" pitchFamily="34" charset="0"/>
              </a:rPr>
              <a:t> chart of yearly average success rate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 name="Picture 7">
            <a:extLst>
              <a:ext uri="{FF2B5EF4-FFF2-40B4-BE49-F238E27FC236}">
                <a16:creationId xmlns:a16="http://schemas.microsoft.com/office/drawing/2014/main" id="{EFDA0DE1-03DD-D278-3D6A-A893032611EB}"/>
              </a:ext>
            </a:extLst>
          </p:cNvPr>
          <p:cNvPicPr>
            <a:picLocks noChangeAspect="1"/>
          </p:cNvPicPr>
          <p:nvPr/>
        </p:nvPicPr>
        <p:blipFill>
          <a:blip r:embed="rId3"/>
          <a:stretch>
            <a:fillRect/>
          </a:stretch>
        </p:blipFill>
        <p:spPr>
          <a:xfrm>
            <a:off x="770011" y="1728352"/>
            <a:ext cx="6336845" cy="3977968"/>
          </a:xfrm>
          <a:prstGeom prst="rect">
            <a:avLst/>
          </a:prstGeom>
        </p:spPr>
      </p:pic>
      <p:sp>
        <p:nvSpPr>
          <p:cNvPr id="13" name="TextBox 12">
            <a:extLst>
              <a:ext uri="{FF2B5EF4-FFF2-40B4-BE49-F238E27FC236}">
                <a16:creationId xmlns:a16="http://schemas.microsoft.com/office/drawing/2014/main" id="{88109568-4FDA-6C51-EE9E-A0C66435850D}"/>
              </a:ext>
            </a:extLst>
          </p:cNvPr>
          <p:cNvSpPr txBox="1"/>
          <p:nvPr/>
        </p:nvSpPr>
        <p:spPr>
          <a:xfrm>
            <a:off x="7280476" y="1271104"/>
            <a:ext cx="4177496" cy="2677656"/>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The success rate shows a consistent upward trend since 2013, with a significant increase after 2017, reflecting improvements in technology and operational experience.</a:t>
            </a:r>
            <a:endParaRPr lang="en-ID" sz="2400"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E856981-54B5-069B-B52B-839888B260F8}"/>
              </a:ext>
            </a:extLst>
          </p:cNvPr>
          <p:cNvPicPr>
            <a:picLocks noChangeAspect="1"/>
          </p:cNvPicPr>
          <p:nvPr/>
        </p:nvPicPr>
        <p:blipFill>
          <a:blip r:embed="rId3"/>
          <a:stretch>
            <a:fillRect/>
          </a:stretch>
        </p:blipFill>
        <p:spPr>
          <a:xfrm>
            <a:off x="1001503" y="1543466"/>
            <a:ext cx="9621789" cy="410497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7F5C614-5DBF-816B-B60D-B9B6FB7B1B59}"/>
              </a:ext>
            </a:extLst>
          </p:cNvPr>
          <p:cNvPicPr>
            <a:picLocks noChangeAspect="1"/>
          </p:cNvPicPr>
          <p:nvPr/>
        </p:nvPicPr>
        <p:blipFill>
          <a:blip r:embed="rId3"/>
          <a:stretch>
            <a:fillRect/>
          </a:stretch>
        </p:blipFill>
        <p:spPr>
          <a:xfrm>
            <a:off x="600919" y="1898834"/>
            <a:ext cx="10857053" cy="342204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50B8DBD-C815-2F07-EDB7-65CBDE561BF4}"/>
              </a:ext>
            </a:extLst>
          </p:cNvPr>
          <p:cNvPicPr>
            <a:picLocks noChangeAspect="1"/>
          </p:cNvPicPr>
          <p:nvPr/>
        </p:nvPicPr>
        <p:blipFill>
          <a:blip r:embed="rId3"/>
          <a:stretch>
            <a:fillRect/>
          </a:stretch>
        </p:blipFill>
        <p:spPr>
          <a:xfrm>
            <a:off x="453194" y="2044897"/>
            <a:ext cx="11285611" cy="284465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00FD56E-8C38-83A3-07C9-13EC41D9D562}"/>
              </a:ext>
            </a:extLst>
          </p:cNvPr>
          <p:cNvPicPr>
            <a:picLocks noChangeAspect="1"/>
          </p:cNvPicPr>
          <p:nvPr/>
        </p:nvPicPr>
        <p:blipFill>
          <a:blip r:embed="rId3"/>
          <a:stretch>
            <a:fillRect/>
          </a:stretch>
        </p:blipFill>
        <p:spPr>
          <a:xfrm>
            <a:off x="623289" y="1979520"/>
            <a:ext cx="11130585" cy="274295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1A80803-E615-F70A-4258-995956EEA7FA}"/>
              </a:ext>
            </a:extLst>
          </p:cNvPr>
          <p:cNvPicPr>
            <a:picLocks noChangeAspect="1"/>
          </p:cNvPicPr>
          <p:nvPr/>
        </p:nvPicPr>
        <p:blipFill>
          <a:blip r:embed="rId3"/>
          <a:stretch>
            <a:fillRect/>
          </a:stretch>
        </p:blipFill>
        <p:spPr>
          <a:xfrm>
            <a:off x="638358" y="1975725"/>
            <a:ext cx="10819614" cy="316182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58F551C-7CC3-8211-093E-3B300330ABD4}"/>
              </a:ext>
            </a:extLst>
          </p:cNvPr>
          <p:cNvPicPr>
            <a:picLocks noChangeAspect="1"/>
          </p:cNvPicPr>
          <p:nvPr/>
        </p:nvPicPr>
        <p:blipFill>
          <a:blip r:embed="rId3"/>
          <a:stretch>
            <a:fillRect/>
          </a:stretch>
        </p:blipFill>
        <p:spPr>
          <a:xfrm>
            <a:off x="770011" y="1896570"/>
            <a:ext cx="10687962" cy="332013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83030"/>
            <a:ext cx="9190937" cy="5044181"/>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28650" indent="-274638">
              <a:lnSpc>
                <a:spcPct val="100000"/>
              </a:lnSpc>
              <a:spcBef>
                <a:spcPts val="1400"/>
              </a:spcBef>
            </a:pPr>
            <a:r>
              <a:rPr lang="en-US" sz="2400" dirty="0">
                <a:solidFill>
                  <a:schemeClr val="accent3">
                    <a:lumMod val="25000"/>
                  </a:schemeClr>
                </a:solidFill>
                <a:latin typeface="Abadi" panose="020B0604020104020204" pitchFamily="34" charset="0"/>
              </a:rPr>
              <a:t>Data was gathered by scraping a Wikipedia page and making calls to the SpaceX REST API.</a:t>
            </a:r>
          </a:p>
          <a:p>
            <a:pPr marL="628650" indent="-274638">
              <a:lnSpc>
                <a:spcPct val="100000"/>
              </a:lnSpc>
              <a:spcBef>
                <a:spcPts val="1400"/>
              </a:spcBef>
            </a:pPr>
            <a:r>
              <a:rPr lang="en-US" sz="2400" dirty="0">
                <a:solidFill>
                  <a:schemeClr val="accent3">
                    <a:lumMod val="25000"/>
                  </a:schemeClr>
                </a:solidFill>
                <a:latin typeface="Abadi" panose="020B0604020104020204" pitchFamily="34" charset="0"/>
              </a:rPr>
              <a:t>The collected data was cleaned, wrangled, and then analyzed using SQL and various visualization techniques.</a:t>
            </a:r>
          </a:p>
          <a:p>
            <a:pPr marL="628650" indent="-274638">
              <a:lnSpc>
                <a:spcPct val="100000"/>
              </a:lnSpc>
              <a:spcBef>
                <a:spcPts val="1400"/>
              </a:spcBef>
            </a:pPr>
            <a:r>
              <a:rPr lang="en-US" sz="2400" dirty="0">
                <a:solidFill>
                  <a:schemeClr val="accent3">
                    <a:lumMod val="25000"/>
                  </a:schemeClr>
                </a:solidFill>
                <a:latin typeface="Abadi" panose="020B0604020104020204" pitchFamily="34" charset="0"/>
              </a:rPr>
              <a:t>Several machine learning classification models were built and tuned to predict first-stage landing success.</a:t>
            </a:r>
          </a:p>
          <a:p>
            <a:pPr marL="628650" indent="-274638">
              <a:lnSpc>
                <a:spcPct val="100000"/>
              </a:lnSpc>
              <a:spcBef>
                <a:spcPts val="1400"/>
              </a:spcBef>
            </a:pPr>
            <a:r>
              <a:rPr lang="en-US" sz="2400" dirty="0">
                <a:solidFill>
                  <a:schemeClr val="accent3">
                    <a:lumMod val="25000"/>
                  </a:schemeClr>
                </a:solidFill>
                <a:latin typeface="Abadi" panose="020B0604020104020204" pitchFamily="34" charset="0"/>
              </a:rPr>
              <a:t>The analysis revealed a clear learning curve, with landing success rates improving significantly over time.</a:t>
            </a:r>
          </a:p>
          <a:p>
            <a:pPr marL="628650" indent="-274638">
              <a:lnSpc>
                <a:spcPct val="100000"/>
              </a:lnSpc>
              <a:spcBef>
                <a:spcPts val="1400"/>
              </a:spcBef>
            </a:pPr>
            <a:r>
              <a:rPr lang="en-US" sz="2400" dirty="0">
                <a:solidFill>
                  <a:schemeClr val="accent3">
                    <a:lumMod val="25000"/>
                  </a:schemeClr>
                </a:solidFill>
                <a:latin typeface="Abadi" panose="020B0604020104020204" pitchFamily="34" charset="0"/>
              </a:rPr>
              <a:t>Key factors influencing success include launch site, payload mass, and orbit type, with the KSC LC-39A site showing the highest success rate.</a:t>
            </a:r>
          </a:p>
          <a:p>
            <a:pPr marL="628650" indent="-274638">
              <a:lnSpc>
                <a:spcPct val="100000"/>
              </a:lnSpc>
              <a:spcBef>
                <a:spcPts val="1400"/>
              </a:spcBef>
            </a:pPr>
            <a:r>
              <a:rPr lang="en-US" sz="2400" dirty="0">
                <a:solidFill>
                  <a:schemeClr val="accent3">
                    <a:lumMod val="25000"/>
                  </a:schemeClr>
                </a:solidFill>
                <a:latin typeface="Abadi" panose="020B0604020104020204" pitchFamily="34" charset="0"/>
              </a:rPr>
              <a:t>The best-performing predictive models (Logistic Regression, SVM, KNN) achieved an accuracy of 83.3% on the test data.</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AB7EEFC-1867-7C57-079D-C406E1897832}"/>
              </a:ext>
            </a:extLst>
          </p:cNvPr>
          <p:cNvPicPr>
            <a:picLocks noChangeAspect="1"/>
          </p:cNvPicPr>
          <p:nvPr/>
        </p:nvPicPr>
        <p:blipFill>
          <a:blip r:embed="rId3"/>
          <a:stretch>
            <a:fillRect/>
          </a:stretch>
        </p:blipFill>
        <p:spPr>
          <a:xfrm>
            <a:off x="486137" y="2121334"/>
            <a:ext cx="11457972" cy="239551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DE62DEB-9E21-87B3-7DD3-7F426CE3C551}"/>
              </a:ext>
            </a:extLst>
          </p:cNvPr>
          <p:cNvPicPr>
            <a:picLocks noChangeAspect="1"/>
          </p:cNvPicPr>
          <p:nvPr/>
        </p:nvPicPr>
        <p:blipFill>
          <a:blip r:embed="rId3"/>
          <a:stretch>
            <a:fillRect/>
          </a:stretch>
        </p:blipFill>
        <p:spPr>
          <a:xfrm>
            <a:off x="936484" y="1382852"/>
            <a:ext cx="9951157" cy="464272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6F3F47E-E993-E961-2274-EF02C2F0BAE2}"/>
              </a:ext>
            </a:extLst>
          </p:cNvPr>
          <p:cNvPicPr>
            <a:picLocks noChangeAspect="1"/>
          </p:cNvPicPr>
          <p:nvPr/>
        </p:nvPicPr>
        <p:blipFill>
          <a:blip r:embed="rId3"/>
          <a:stretch>
            <a:fillRect/>
          </a:stretch>
        </p:blipFill>
        <p:spPr>
          <a:xfrm>
            <a:off x="1063206" y="1387108"/>
            <a:ext cx="9597077" cy="473921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AB58DDA-3937-351C-05F1-8D63EF6F8B64}"/>
              </a:ext>
            </a:extLst>
          </p:cNvPr>
          <p:cNvPicPr>
            <a:picLocks noChangeAspect="1"/>
          </p:cNvPicPr>
          <p:nvPr/>
        </p:nvPicPr>
        <p:blipFill>
          <a:blip r:embed="rId3"/>
          <a:stretch>
            <a:fillRect/>
          </a:stretch>
        </p:blipFill>
        <p:spPr>
          <a:xfrm>
            <a:off x="800877" y="1430472"/>
            <a:ext cx="9885689" cy="479670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Map</a:t>
            </a:r>
          </a:p>
        </p:txBody>
      </p:sp>
      <p:pic>
        <p:nvPicPr>
          <p:cNvPr id="16" name="Picture 15">
            <a:extLst>
              <a:ext uri="{FF2B5EF4-FFF2-40B4-BE49-F238E27FC236}">
                <a16:creationId xmlns:a16="http://schemas.microsoft.com/office/drawing/2014/main" id="{7FB5308B-DA1F-4074-7CCD-16B5C0A7C842}"/>
              </a:ext>
            </a:extLst>
          </p:cNvPr>
          <p:cNvPicPr>
            <a:picLocks noChangeAspect="1"/>
          </p:cNvPicPr>
          <p:nvPr/>
        </p:nvPicPr>
        <p:blipFill>
          <a:blip r:embed="rId3"/>
          <a:stretch>
            <a:fillRect/>
          </a:stretch>
        </p:blipFill>
        <p:spPr>
          <a:xfrm>
            <a:off x="4741909" y="1447985"/>
            <a:ext cx="6646102" cy="4188886"/>
          </a:xfrm>
          <a:prstGeom prst="rect">
            <a:avLst/>
          </a:prstGeom>
        </p:spPr>
      </p:pic>
      <p:sp>
        <p:nvSpPr>
          <p:cNvPr id="17" name="TextBox 16">
            <a:extLst>
              <a:ext uri="{FF2B5EF4-FFF2-40B4-BE49-F238E27FC236}">
                <a16:creationId xmlns:a16="http://schemas.microsoft.com/office/drawing/2014/main" id="{14CB6B8B-B86A-A52E-F0CD-E082FB3D891E}"/>
              </a:ext>
            </a:extLst>
          </p:cNvPr>
          <p:cNvSpPr txBox="1"/>
          <p:nvPr/>
        </p:nvSpPr>
        <p:spPr>
          <a:xfrm>
            <a:off x="681942" y="1447985"/>
            <a:ext cx="3866909" cy="2462213"/>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latin typeface="Abadi" panose="020B0604020104020204" pitchFamily="34" charset="0"/>
              </a:rPr>
              <a:t>The map shows all launch sites are located near coastlines for safety. </a:t>
            </a:r>
          </a:p>
          <a:p>
            <a:pPr marL="342900" indent="-342900" algn="just">
              <a:buFont typeface="Arial" panose="020B0604020202020204" pitchFamily="34" charset="0"/>
              <a:buChar char="•"/>
            </a:pPr>
            <a:r>
              <a:rPr lang="en-US" sz="2200" dirty="0">
                <a:latin typeface="Abadi" panose="020B0604020104020204" pitchFamily="34" charset="0"/>
              </a:rPr>
              <a:t>The Florida sites are closer to the equator, which is more efficient for launches to geostationary orbits.</a:t>
            </a:r>
            <a:endParaRPr lang="en-ID" sz="2200"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Site</a:t>
            </a:r>
          </a:p>
        </p:txBody>
      </p:sp>
      <p:pic>
        <p:nvPicPr>
          <p:cNvPr id="14" name="Picture 13">
            <a:extLst>
              <a:ext uri="{FF2B5EF4-FFF2-40B4-BE49-F238E27FC236}">
                <a16:creationId xmlns:a16="http://schemas.microsoft.com/office/drawing/2014/main" id="{F5EDFE6A-0BE4-83A0-8C8F-C3ECBACA50D1}"/>
              </a:ext>
            </a:extLst>
          </p:cNvPr>
          <p:cNvPicPr>
            <a:picLocks noChangeAspect="1"/>
          </p:cNvPicPr>
          <p:nvPr/>
        </p:nvPicPr>
        <p:blipFill>
          <a:blip r:embed="rId3"/>
          <a:stretch>
            <a:fillRect/>
          </a:stretch>
        </p:blipFill>
        <p:spPr>
          <a:xfrm>
            <a:off x="770011" y="1376664"/>
            <a:ext cx="5356738" cy="2871244"/>
          </a:xfrm>
          <a:prstGeom prst="rect">
            <a:avLst/>
          </a:prstGeom>
        </p:spPr>
      </p:pic>
      <p:pic>
        <p:nvPicPr>
          <p:cNvPr id="16" name="Picture 15">
            <a:extLst>
              <a:ext uri="{FF2B5EF4-FFF2-40B4-BE49-F238E27FC236}">
                <a16:creationId xmlns:a16="http://schemas.microsoft.com/office/drawing/2014/main" id="{CE8249C7-E938-FF66-414A-EDE6F7C3E5E7}"/>
              </a:ext>
            </a:extLst>
          </p:cNvPr>
          <p:cNvPicPr>
            <a:picLocks noChangeAspect="1"/>
          </p:cNvPicPr>
          <p:nvPr/>
        </p:nvPicPr>
        <p:blipFill>
          <a:blip r:embed="rId4"/>
          <a:stretch>
            <a:fillRect/>
          </a:stretch>
        </p:blipFill>
        <p:spPr>
          <a:xfrm>
            <a:off x="6126749" y="1356409"/>
            <a:ext cx="5447935" cy="2922988"/>
          </a:xfrm>
          <a:prstGeom prst="rect">
            <a:avLst/>
          </a:prstGeom>
        </p:spPr>
      </p:pic>
      <p:sp>
        <p:nvSpPr>
          <p:cNvPr id="17" name="TextBox 16">
            <a:extLst>
              <a:ext uri="{FF2B5EF4-FFF2-40B4-BE49-F238E27FC236}">
                <a16:creationId xmlns:a16="http://schemas.microsoft.com/office/drawing/2014/main" id="{1B9F6DE5-4494-E5F2-4155-A5925814782D}"/>
              </a:ext>
            </a:extLst>
          </p:cNvPr>
          <p:cNvSpPr txBox="1"/>
          <p:nvPr/>
        </p:nvSpPr>
        <p:spPr>
          <a:xfrm>
            <a:off x="2511706" y="4352207"/>
            <a:ext cx="1394934" cy="369332"/>
          </a:xfrm>
          <a:prstGeom prst="rect">
            <a:avLst/>
          </a:prstGeom>
          <a:noFill/>
        </p:spPr>
        <p:txBody>
          <a:bodyPr wrap="none" rtlCol="0">
            <a:spAutoFit/>
          </a:bodyPr>
          <a:lstStyle/>
          <a:p>
            <a:r>
              <a:rPr lang="en-ID" dirty="0">
                <a:latin typeface="Abadi" panose="020B0604020104020204" pitchFamily="34" charset="0"/>
              </a:rPr>
              <a:t>KSC LC-39A</a:t>
            </a:r>
          </a:p>
        </p:txBody>
      </p:sp>
      <p:sp>
        <p:nvSpPr>
          <p:cNvPr id="18" name="TextBox 17">
            <a:extLst>
              <a:ext uri="{FF2B5EF4-FFF2-40B4-BE49-F238E27FC236}">
                <a16:creationId xmlns:a16="http://schemas.microsoft.com/office/drawing/2014/main" id="{29E69FD0-5442-153B-4E69-2AC0E4F216F0}"/>
              </a:ext>
            </a:extLst>
          </p:cNvPr>
          <p:cNvSpPr txBox="1"/>
          <p:nvPr/>
        </p:nvSpPr>
        <p:spPr>
          <a:xfrm>
            <a:off x="8153249" y="4363441"/>
            <a:ext cx="1518364" cy="369332"/>
          </a:xfrm>
          <a:prstGeom prst="rect">
            <a:avLst/>
          </a:prstGeom>
          <a:noFill/>
        </p:spPr>
        <p:txBody>
          <a:bodyPr wrap="none" rtlCol="0">
            <a:spAutoFit/>
          </a:bodyPr>
          <a:lstStyle/>
          <a:p>
            <a:r>
              <a:rPr lang="en-ID">
                <a:latin typeface="Abadi" panose="020B0604020104020204" pitchFamily="34" charset="0"/>
              </a:rPr>
              <a:t>CCAFS LC-40</a:t>
            </a:r>
            <a:endParaRPr lang="en-ID" dirty="0">
              <a:latin typeface="Abadi" panose="020B0604020104020204" pitchFamily="34" charset="0"/>
            </a:endParaRPr>
          </a:p>
        </p:txBody>
      </p:sp>
      <p:sp>
        <p:nvSpPr>
          <p:cNvPr id="19" name="TextBox 18">
            <a:extLst>
              <a:ext uri="{FF2B5EF4-FFF2-40B4-BE49-F238E27FC236}">
                <a16:creationId xmlns:a16="http://schemas.microsoft.com/office/drawing/2014/main" id="{BF2AB3BC-B206-19D6-E91A-067929471BD5}"/>
              </a:ext>
            </a:extLst>
          </p:cNvPr>
          <p:cNvSpPr txBox="1"/>
          <p:nvPr/>
        </p:nvSpPr>
        <p:spPr>
          <a:xfrm>
            <a:off x="770011" y="4917577"/>
            <a:ext cx="7477245" cy="1107996"/>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Abadi" panose="020B0604020104020204" pitchFamily="34" charset="0"/>
              </a:rPr>
              <a:t>Zooming in on a site reveals the success (green) and failure (red) markers for each launch. KSC LC-39A visually has the highest density of successful launches.</a:t>
            </a:r>
            <a:endParaRPr lang="en-ID" sz="2200" dirty="0">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Analysis</a:t>
            </a:r>
          </a:p>
        </p:txBody>
      </p:sp>
      <p:pic>
        <p:nvPicPr>
          <p:cNvPr id="4" name="Picture 3">
            <a:extLst>
              <a:ext uri="{FF2B5EF4-FFF2-40B4-BE49-F238E27FC236}">
                <a16:creationId xmlns:a16="http://schemas.microsoft.com/office/drawing/2014/main" id="{A1E02705-8806-EC9D-70D5-3D1A340CE1AC}"/>
              </a:ext>
            </a:extLst>
          </p:cNvPr>
          <p:cNvPicPr>
            <a:picLocks noChangeAspect="1"/>
          </p:cNvPicPr>
          <p:nvPr/>
        </p:nvPicPr>
        <p:blipFill>
          <a:blip r:embed="rId3"/>
          <a:stretch>
            <a:fillRect/>
          </a:stretch>
        </p:blipFill>
        <p:spPr>
          <a:xfrm>
            <a:off x="770011" y="1367472"/>
            <a:ext cx="10303133" cy="3111931"/>
          </a:xfrm>
          <a:prstGeom prst="rect">
            <a:avLst/>
          </a:prstGeom>
        </p:spPr>
      </p:pic>
      <p:sp>
        <p:nvSpPr>
          <p:cNvPr id="6" name="TextBox 5">
            <a:extLst>
              <a:ext uri="{FF2B5EF4-FFF2-40B4-BE49-F238E27FC236}">
                <a16:creationId xmlns:a16="http://schemas.microsoft.com/office/drawing/2014/main" id="{8F8CFB2E-006D-231B-316F-7EACF1B8B55A}"/>
              </a:ext>
            </a:extLst>
          </p:cNvPr>
          <p:cNvSpPr txBox="1"/>
          <p:nvPr/>
        </p:nvSpPr>
        <p:spPr>
          <a:xfrm>
            <a:off x="766153" y="5118396"/>
            <a:ext cx="9373270" cy="1107996"/>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Abadi" panose="020B0604020104020204" pitchFamily="34" charset="0"/>
              </a:rPr>
              <a:t>This map shows the distance from launch site VAFB SLC-4E to the nearest coastline is approximately 1.27 km, which is critical for safety and recovery operations.</a:t>
            </a:r>
            <a:endParaRPr lang="en-ID" sz="2200" dirty="0">
              <a:latin typeface="Abadi" panose="020B0604020104020204" pitchFamily="34" charset="0"/>
            </a:endParaRPr>
          </a:p>
        </p:txBody>
      </p:sp>
      <p:sp>
        <p:nvSpPr>
          <p:cNvPr id="7" name="TextBox 6">
            <a:extLst>
              <a:ext uri="{FF2B5EF4-FFF2-40B4-BE49-F238E27FC236}">
                <a16:creationId xmlns:a16="http://schemas.microsoft.com/office/drawing/2014/main" id="{E966E9A1-6BCB-8A9D-DFD6-8631ADB53504}"/>
              </a:ext>
            </a:extLst>
          </p:cNvPr>
          <p:cNvSpPr txBox="1"/>
          <p:nvPr/>
        </p:nvSpPr>
        <p:spPr>
          <a:xfrm>
            <a:off x="5398533" y="4536873"/>
            <a:ext cx="1513556" cy="369332"/>
          </a:xfrm>
          <a:prstGeom prst="rect">
            <a:avLst/>
          </a:prstGeom>
          <a:noFill/>
        </p:spPr>
        <p:txBody>
          <a:bodyPr wrap="none" rtlCol="0">
            <a:spAutoFit/>
          </a:bodyPr>
          <a:lstStyle/>
          <a:p>
            <a:r>
              <a:rPr lang="en-ID">
                <a:latin typeface="Abadi" panose="020B0604020104020204" pitchFamily="34" charset="0"/>
              </a:rPr>
              <a:t>VAFB SLC-4E</a:t>
            </a:r>
            <a:endParaRPr lang="en-ID" dirty="0">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All Sites Success Ratio</a:t>
            </a:r>
          </a:p>
        </p:txBody>
      </p:sp>
      <p:sp>
        <p:nvSpPr>
          <p:cNvPr id="11" name="TextBox 10">
            <a:extLst>
              <a:ext uri="{FF2B5EF4-FFF2-40B4-BE49-F238E27FC236}">
                <a16:creationId xmlns:a16="http://schemas.microsoft.com/office/drawing/2014/main" id="{D6BECD89-8788-2ABE-1FC1-CAAD108EF743}"/>
              </a:ext>
            </a:extLst>
          </p:cNvPr>
          <p:cNvSpPr txBox="1"/>
          <p:nvPr/>
        </p:nvSpPr>
        <p:spPr>
          <a:xfrm>
            <a:off x="681942" y="1447985"/>
            <a:ext cx="3866909" cy="2123658"/>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latin typeface="Abadi" panose="020B0604020104020204" pitchFamily="34" charset="0"/>
              </a:rPr>
              <a:t>The dashboard's initial view shows a pie chart of the total successful launches contributed by each site. CCAFS SLC-40 has the most launches overall.</a:t>
            </a:r>
            <a:endParaRPr lang="en-ID" sz="2200" dirty="0">
              <a:latin typeface="Abadi" panose="020B0604020104020204" pitchFamily="34" charset="0"/>
            </a:endParaRPr>
          </a:p>
        </p:txBody>
      </p:sp>
      <p:pic>
        <p:nvPicPr>
          <p:cNvPr id="13" name="Picture 12">
            <a:extLst>
              <a:ext uri="{FF2B5EF4-FFF2-40B4-BE49-F238E27FC236}">
                <a16:creationId xmlns:a16="http://schemas.microsoft.com/office/drawing/2014/main" id="{0F5308D6-AFD6-97FC-CB11-1798D39254AC}"/>
              </a:ext>
            </a:extLst>
          </p:cNvPr>
          <p:cNvPicPr>
            <a:picLocks noChangeAspect="1"/>
          </p:cNvPicPr>
          <p:nvPr/>
        </p:nvPicPr>
        <p:blipFill>
          <a:blip r:embed="rId3"/>
          <a:stretch>
            <a:fillRect/>
          </a:stretch>
        </p:blipFill>
        <p:spPr>
          <a:xfrm>
            <a:off x="4745621" y="1447985"/>
            <a:ext cx="6764438" cy="400369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05890"/>
            <a:ext cx="10530113" cy="502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28650" indent="-274638">
              <a:spcBef>
                <a:spcPts val="1400"/>
              </a:spcBef>
            </a:pPr>
            <a:r>
              <a:rPr lang="en-US" sz="2400" dirty="0">
                <a:solidFill>
                  <a:schemeClr val="accent3">
                    <a:lumMod val="25000"/>
                  </a:schemeClr>
                </a:solidFill>
                <a:latin typeface="Abadi" panose="020B0604020104020204" pitchFamily="34" charset="0"/>
              </a:rPr>
              <a:t>SpaceX has revolutionized the space industry with its reusable Falcon 9 rocket, which drastically reduces launch costs.</a:t>
            </a:r>
          </a:p>
          <a:p>
            <a:pPr marL="628650" indent="-274638">
              <a:spcBef>
                <a:spcPts val="1400"/>
              </a:spcBef>
            </a:pPr>
            <a:r>
              <a:rPr lang="en-US" sz="2400" dirty="0">
                <a:solidFill>
                  <a:schemeClr val="accent3">
                    <a:lumMod val="25000"/>
                  </a:schemeClr>
                </a:solidFill>
                <a:latin typeface="Abadi" panose="020B0604020104020204" pitchFamily="34" charset="0"/>
              </a:rPr>
              <a:t>The ability to successfully land the first stage is a critical component of this cost-effective business model.</a:t>
            </a:r>
          </a:p>
          <a:p>
            <a:pPr marL="628650" indent="-274638">
              <a:spcBef>
                <a:spcPts val="1400"/>
              </a:spcBef>
            </a:pPr>
            <a:r>
              <a:rPr lang="en-US" sz="2400" dirty="0">
                <a:solidFill>
                  <a:schemeClr val="accent3">
                    <a:lumMod val="25000"/>
                  </a:schemeClr>
                </a:solidFill>
                <a:latin typeface="Abadi" panose="020B0604020104020204" pitchFamily="34" charset="0"/>
              </a:rPr>
              <a:t>What are the key factors that determine the success of a Falcon 9 first-stage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Single Site Analysis</a:t>
            </a:r>
          </a:p>
        </p:txBody>
      </p:sp>
      <p:pic>
        <p:nvPicPr>
          <p:cNvPr id="4" name="Picture 3">
            <a:extLst>
              <a:ext uri="{FF2B5EF4-FFF2-40B4-BE49-F238E27FC236}">
                <a16:creationId xmlns:a16="http://schemas.microsoft.com/office/drawing/2014/main" id="{68275447-F4AA-2542-5F93-22D9E3CB2DD5}"/>
              </a:ext>
            </a:extLst>
          </p:cNvPr>
          <p:cNvPicPr>
            <a:picLocks noChangeAspect="1"/>
          </p:cNvPicPr>
          <p:nvPr/>
        </p:nvPicPr>
        <p:blipFill>
          <a:blip r:embed="rId3"/>
          <a:stretch>
            <a:fillRect/>
          </a:stretch>
        </p:blipFill>
        <p:spPr>
          <a:xfrm>
            <a:off x="4807067" y="1418865"/>
            <a:ext cx="6615774" cy="3673996"/>
          </a:xfrm>
          <a:prstGeom prst="rect">
            <a:avLst/>
          </a:prstGeom>
        </p:spPr>
      </p:pic>
      <p:sp>
        <p:nvSpPr>
          <p:cNvPr id="6" name="TextBox 5">
            <a:extLst>
              <a:ext uri="{FF2B5EF4-FFF2-40B4-BE49-F238E27FC236}">
                <a16:creationId xmlns:a16="http://schemas.microsoft.com/office/drawing/2014/main" id="{B20F6670-AE3A-8B7D-EA25-7603EB39E3BC}"/>
              </a:ext>
            </a:extLst>
          </p:cNvPr>
          <p:cNvSpPr txBox="1"/>
          <p:nvPr/>
        </p:nvSpPr>
        <p:spPr>
          <a:xfrm>
            <a:off x="681942" y="1447985"/>
            <a:ext cx="3866909" cy="2462213"/>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latin typeface="Abadi" panose="020B0604020104020204" pitchFamily="34" charset="0"/>
              </a:rPr>
              <a:t>When a specific site like KSC LC-39A is selected from the dropdown, the pie chart dynamically updates to show its high success-to-failure ratio (e.g., 76.9% success).</a:t>
            </a:r>
            <a:endParaRPr lang="en-ID" sz="2200" dirty="0">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Payload vs. Outcome Scatter Plot</a:t>
            </a:r>
          </a:p>
        </p:txBody>
      </p:sp>
      <p:pic>
        <p:nvPicPr>
          <p:cNvPr id="4" name="Picture 3">
            <a:extLst>
              <a:ext uri="{FF2B5EF4-FFF2-40B4-BE49-F238E27FC236}">
                <a16:creationId xmlns:a16="http://schemas.microsoft.com/office/drawing/2014/main" id="{4B335D4A-ADAA-2E05-3953-E053AF4F1458}"/>
              </a:ext>
            </a:extLst>
          </p:cNvPr>
          <p:cNvPicPr>
            <a:picLocks noChangeAspect="1"/>
          </p:cNvPicPr>
          <p:nvPr/>
        </p:nvPicPr>
        <p:blipFill>
          <a:blip r:embed="rId3"/>
          <a:stretch>
            <a:fillRect/>
          </a:stretch>
        </p:blipFill>
        <p:spPr>
          <a:xfrm>
            <a:off x="770011" y="1316061"/>
            <a:ext cx="9647203" cy="3943730"/>
          </a:xfrm>
          <a:prstGeom prst="rect">
            <a:avLst/>
          </a:prstGeom>
        </p:spPr>
      </p:pic>
      <p:sp>
        <p:nvSpPr>
          <p:cNvPr id="6" name="TextBox 5">
            <a:extLst>
              <a:ext uri="{FF2B5EF4-FFF2-40B4-BE49-F238E27FC236}">
                <a16:creationId xmlns:a16="http://schemas.microsoft.com/office/drawing/2014/main" id="{944B3B7D-92D6-D865-5416-94061B6025AF}"/>
              </a:ext>
            </a:extLst>
          </p:cNvPr>
          <p:cNvSpPr txBox="1"/>
          <p:nvPr/>
        </p:nvSpPr>
        <p:spPr>
          <a:xfrm>
            <a:off x="770011" y="5294402"/>
            <a:ext cx="9647204"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interactive scatter plot allows filtering by payload mass. This example shows that for payloads between 2000kg and 8000kg, successful landings (Class 1) are common across multiple booster versions.</a:t>
            </a:r>
            <a:endParaRPr lang="en-ID" sz="2200" dirty="0">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389303E-87F2-F783-9358-506939AFB841}"/>
              </a:ext>
            </a:extLst>
          </p:cNvPr>
          <p:cNvPicPr>
            <a:picLocks noChangeAspect="1"/>
          </p:cNvPicPr>
          <p:nvPr/>
        </p:nvPicPr>
        <p:blipFill>
          <a:blip r:embed="rId3"/>
          <a:stretch>
            <a:fillRect/>
          </a:stretch>
        </p:blipFill>
        <p:spPr>
          <a:xfrm>
            <a:off x="4594185" y="1481297"/>
            <a:ext cx="7155308" cy="3895406"/>
          </a:xfrm>
          <a:prstGeom prst="rect">
            <a:avLst/>
          </a:prstGeom>
        </p:spPr>
      </p:pic>
      <p:sp>
        <p:nvSpPr>
          <p:cNvPr id="6" name="TextBox 5">
            <a:extLst>
              <a:ext uri="{FF2B5EF4-FFF2-40B4-BE49-F238E27FC236}">
                <a16:creationId xmlns:a16="http://schemas.microsoft.com/office/drawing/2014/main" id="{87601B88-C499-AF9B-97E5-869F0C0F4814}"/>
              </a:ext>
            </a:extLst>
          </p:cNvPr>
          <p:cNvSpPr txBox="1"/>
          <p:nvPr/>
        </p:nvSpPr>
        <p:spPr>
          <a:xfrm>
            <a:off x="681942" y="1447985"/>
            <a:ext cx="3866909" cy="3416320"/>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The Decision Tree model had the highest cross-validation score on the training data 89%, but Logistic Regression, SVM, and KNN were more robust, all achieving an accuracy of 83.3% on the unseen test data.</a:t>
            </a:r>
            <a:endParaRPr lang="en-ID" sz="2200" dirty="0">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94F88A9-7B8A-EDA6-E72F-ABB5BCDA0F53}"/>
              </a:ext>
            </a:extLst>
          </p:cNvPr>
          <p:cNvPicPr>
            <a:picLocks noChangeAspect="1"/>
          </p:cNvPicPr>
          <p:nvPr/>
        </p:nvPicPr>
        <p:blipFill>
          <a:blip r:embed="rId3"/>
          <a:stretch>
            <a:fillRect/>
          </a:stretch>
        </p:blipFill>
        <p:spPr>
          <a:xfrm>
            <a:off x="6072285" y="1377127"/>
            <a:ext cx="5349704" cy="4359018"/>
          </a:xfrm>
          <a:prstGeom prst="rect">
            <a:avLst/>
          </a:prstGeom>
        </p:spPr>
      </p:pic>
      <p:sp>
        <p:nvSpPr>
          <p:cNvPr id="6" name="TextBox 5">
            <a:extLst>
              <a:ext uri="{FF2B5EF4-FFF2-40B4-BE49-F238E27FC236}">
                <a16:creationId xmlns:a16="http://schemas.microsoft.com/office/drawing/2014/main" id="{2F9C6222-3815-9FCD-0E12-7B686C84C999}"/>
              </a:ext>
            </a:extLst>
          </p:cNvPr>
          <p:cNvSpPr txBox="1"/>
          <p:nvPr/>
        </p:nvSpPr>
        <p:spPr>
          <a:xfrm>
            <a:off x="770011" y="1322987"/>
            <a:ext cx="5165896" cy="5632311"/>
          </a:xfrm>
          <a:prstGeom prst="rect">
            <a:avLst/>
          </a:prstGeom>
          <a:noFill/>
        </p:spPr>
        <p:txBody>
          <a:bodyPr wrap="square" rtlCol="0">
            <a:spAutoFit/>
          </a:bodyPr>
          <a:lstStyle/>
          <a:p>
            <a:r>
              <a:rPr lang="en-US" dirty="0">
                <a:latin typeface="Abadi" panose="020B0604020104020204" pitchFamily="34" charset="0"/>
              </a:rPr>
              <a:t>Explanation &amp; Insights:</a:t>
            </a:r>
          </a:p>
          <a:p>
            <a:pPr marL="285750" indent="-285750" algn="just">
              <a:buFont typeface="Arial" panose="020B0604020202020204" pitchFamily="34" charset="0"/>
              <a:buChar char="•"/>
            </a:pPr>
            <a:r>
              <a:rPr lang="en-US" dirty="0">
                <a:latin typeface="Abadi" panose="020B0604020104020204" pitchFamily="34" charset="0"/>
              </a:rPr>
              <a:t>Strong Performance: The confusion matrix for the Decision Tree model highlights its performance on the test data.</a:t>
            </a:r>
          </a:p>
          <a:p>
            <a:pPr marL="285750" indent="-285750" algn="just">
              <a:buFont typeface="Arial" panose="020B0604020202020204" pitchFamily="34" charset="0"/>
              <a:buChar char="•"/>
            </a:pPr>
            <a:r>
              <a:rPr lang="en-US" dirty="0">
                <a:latin typeface="Abadi" panose="020B0604020104020204" pitchFamily="34" charset="0"/>
              </a:rPr>
              <a:t>True Positives (12): The model correctly predicted 12 successful landings, showing its reliability in identifying success.</a:t>
            </a:r>
          </a:p>
          <a:p>
            <a:pPr marL="285750" indent="-285750" algn="just">
              <a:buFont typeface="Arial" panose="020B0604020202020204" pitchFamily="34" charset="0"/>
              <a:buChar char="•"/>
            </a:pPr>
            <a:r>
              <a:rPr lang="en-US" dirty="0">
                <a:latin typeface="Abadi" panose="020B0604020104020204" pitchFamily="34" charset="0"/>
              </a:rPr>
              <a:t>True Negatives (3): It correctly identified 3 failed landings, which is important for accurate risk assessment.</a:t>
            </a:r>
          </a:p>
          <a:p>
            <a:pPr marL="285750" indent="-285750" algn="just">
              <a:buFont typeface="Arial" panose="020B0604020202020204" pitchFamily="34" charset="0"/>
              <a:buChar char="•"/>
            </a:pPr>
            <a:r>
              <a:rPr lang="en-US" dirty="0">
                <a:latin typeface="Abadi" panose="020B0604020104020204" pitchFamily="34" charset="0"/>
              </a:rPr>
              <a:t>False Positives (3): The model incorrectly predicted a landing would be successful 3 times when it actually failed. This indicates a slight tendency to be optimistic and is an area for potential improvement.</a:t>
            </a:r>
          </a:p>
          <a:p>
            <a:pPr marL="285750" indent="-285750" algn="just">
              <a:buFont typeface="Arial" panose="020B0604020202020204" pitchFamily="34" charset="0"/>
              <a:buChar char="•"/>
            </a:pPr>
            <a:r>
              <a:rPr lang="en-US" dirty="0">
                <a:latin typeface="Abadi" panose="020B0604020104020204" pitchFamily="34" charset="0"/>
              </a:rPr>
              <a:t>False Negatives (0): The model made zero errors in predicting a failure when the landing was actually successful. This is an excellent result, as it avoids incorrectly flagging low-risk missions.</a:t>
            </a:r>
            <a:endParaRPr lang="en-ID" dirty="0">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600905" cy="4351338"/>
          </a:xfrm>
          <a:prstGeom prst="rect">
            <a:avLst/>
          </a:prstGeom>
        </p:spPr>
        <p:txBody>
          <a:bodyPr>
            <a:no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Point 1: The success rate of Falcon 9 first-stage landings has steadily increased over time, demonstrating a clear learning curve and technological improvement.</a:t>
            </a:r>
          </a:p>
          <a:p>
            <a:pPr algn="just">
              <a:lnSpc>
                <a:spcPct val="100000"/>
              </a:lnSpc>
              <a:spcBef>
                <a:spcPts val="1400"/>
              </a:spcBef>
            </a:pPr>
            <a:r>
              <a:rPr lang="en-US" sz="2200" dirty="0">
                <a:solidFill>
                  <a:schemeClr val="accent3">
                    <a:lumMod val="25000"/>
                  </a:schemeClr>
                </a:solidFill>
                <a:latin typeface="Abadi" panose="020B0604020104020204" pitchFamily="34" charset="0"/>
              </a:rPr>
              <a:t>Point 2: Key determinants of landing success include the mission's orbit type, the mass of the payload, and the launch site used.</a:t>
            </a:r>
          </a:p>
          <a:p>
            <a:pPr algn="just">
              <a:lnSpc>
                <a:spcPct val="100000"/>
              </a:lnSpc>
              <a:spcBef>
                <a:spcPts val="1400"/>
              </a:spcBef>
            </a:pPr>
            <a:r>
              <a:rPr lang="en-US" sz="2200" dirty="0">
                <a:solidFill>
                  <a:schemeClr val="accent3">
                    <a:lumMod val="25000"/>
                  </a:schemeClr>
                </a:solidFill>
                <a:latin typeface="Abadi" panose="020B0604020104020204" pitchFamily="34" charset="0"/>
              </a:rPr>
              <a:t>Point 3: Machine learning models can predict landing outcomes with high accuracy (83.3% to 89%), providing a valuable tool for risk assessment and cost estimation.</a:t>
            </a:r>
          </a:p>
          <a:p>
            <a:pPr algn="just">
              <a:lnSpc>
                <a:spcPct val="100000"/>
              </a:lnSpc>
              <a:spcBef>
                <a:spcPts val="1400"/>
              </a:spcBef>
            </a:pPr>
            <a:r>
              <a:rPr lang="en-US" sz="2200" dirty="0">
                <a:solidFill>
                  <a:schemeClr val="accent3">
                    <a:lumMod val="25000"/>
                  </a:schemeClr>
                </a:solidFill>
                <a:latin typeface="Abadi" panose="020B0604020104020204" pitchFamily="34" charset="0"/>
              </a:rPr>
              <a:t>Point 4: Interactive tools like maps and dashboards are effective for exploring complex datasets and communicating findings to a broader audience.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7793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b="1" dirty="0">
                <a:solidFill>
                  <a:schemeClr val="accent3">
                    <a:lumMod val="25000"/>
                  </a:schemeClr>
                </a:solidFill>
                <a:latin typeface="Abadi"/>
              </a:rPr>
              <a:t>Data collection methodology:</a:t>
            </a:r>
          </a:p>
          <a:p>
            <a:pPr marL="182563" indent="0" algn="just">
              <a:lnSpc>
                <a:spcPct val="120000"/>
              </a:lnSpc>
              <a:spcBef>
                <a:spcPts val="1400"/>
              </a:spcBef>
              <a:buNone/>
            </a:pPr>
            <a:r>
              <a:rPr lang="en-US" sz="8800" dirty="0">
                <a:solidFill>
                  <a:schemeClr val="accent3">
                    <a:lumMod val="25000"/>
                  </a:schemeClr>
                </a:solidFill>
                <a:latin typeface="Abadi"/>
              </a:rPr>
              <a:t>Historical launch data was collected from two primary sources: web scraping a Wikipedia page and making REST API calls to the official SpaceX API. This provided a comprehensive dataset covering all Falcon 9 launches.</a:t>
            </a:r>
          </a:p>
          <a:p>
            <a:pPr marL="0" indent="0">
              <a:lnSpc>
                <a:spcPct val="120000"/>
              </a:lnSpc>
              <a:spcBef>
                <a:spcPts val="1400"/>
              </a:spcBef>
              <a:buNone/>
            </a:pPr>
            <a:r>
              <a:rPr lang="en-US" sz="8800" b="1" dirty="0">
                <a:solidFill>
                  <a:schemeClr val="accent3">
                    <a:lumMod val="25000"/>
                  </a:schemeClr>
                </a:solidFill>
                <a:latin typeface="Abadi"/>
              </a:rPr>
              <a:t>Perform data wrangling</a:t>
            </a:r>
          </a:p>
          <a:p>
            <a:pPr marL="182563" indent="0" algn="just">
              <a:lnSpc>
                <a:spcPct val="120000"/>
              </a:lnSpc>
              <a:spcBef>
                <a:spcPts val="1400"/>
              </a:spcBef>
              <a:buNone/>
            </a:pPr>
            <a:r>
              <a:rPr lang="en-US" sz="8800" dirty="0">
                <a:solidFill>
                  <a:schemeClr val="accent3">
                    <a:lumMod val="25000"/>
                  </a:schemeClr>
                </a:solidFill>
                <a:latin typeface="Abadi"/>
              </a:rPr>
              <a:t>The raw data was cleaned by filtering for Falcon 9 launches only, handling missing values (e.g., imputing the mean for </a:t>
            </a:r>
            <a:r>
              <a:rPr lang="en-US" sz="8800" dirty="0" err="1">
                <a:solidFill>
                  <a:schemeClr val="accent3">
                    <a:lumMod val="25000"/>
                  </a:schemeClr>
                </a:solidFill>
                <a:latin typeface="Abadi"/>
              </a:rPr>
              <a:t>PayloadMass</a:t>
            </a:r>
            <a:r>
              <a:rPr lang="en-US" sz="8800" dirty="0">
                <a:solidFill>
                  <a:schemeClr val="accent3">
                    <a:lumMod val="25000"/>
                  </a:schemeClr>
                </a:solidFill>
                <a:latin typeface="Abadi"/>
              </a:rPr>
              <a:t>), and creating a binary Class variable (1 for success, 0 for failure) to serve as the target for prediction.</a:t>
            </a:r>
          </a:p>
          <a:p>
            <a:pPr marL="0" indent="0">
              <a:lnSpc>
                <a:spcPct val="120000"/>
              </a:lnSpc>
              <a:spcBef>
                <a:spcPts val="1400"/>
              </a:spcBef>
              <a:buNone/>
            </a:pPr>
            <a:r>
              <a:rPr lang="en-US" sz="8800" b="1" dirty="0">
                <a:solidFill>
                  <a:schemeClr val="accent3">
                    <a:lumMod val="25000"/>
                  </a:schemeClr>
                </a:solidFill>
                <a:latin typeface="Abadi"/>
              </a:rPr>
              <a:t>Perform exploratory data analysis (EDA) using visualization and SQL</a:t>
            </a:r>
          </a:p>
          <a:p>
            <a:pPr marL="182563" indent="0" algn="just">
              <a:lnSpc>
                <a:spcPct val="120000"/>
              </a:lnSpc>
              <a:spcBef>
                <a:spcPts val="1400"/>
              </a:spcBef>
              <a:buNone/>
            </a:pPr>
            <a:r>
              <a:rPr lang="en-US" sz="8800" dirty="0">
                <a:solidFill>
                  <a:schemeClr val="accent3">
                    <a:lumMod val="25000"/>
                  </a:schemeClr>
                </a:solidFill>
                <a:latin typeface="Abadi"/>
              </a:rPr>
              <a:t>Initial insights were generated using Matplotlib and Seaborn to visualize relationships between variables like flight number, payload mass, and success rates. SQL queries were used to aggregate and analyze the data directly from the database.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E4079-91F3-53DA-2163-A120014393D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BB32E6-2B37-7983-AC97-9448AB4274C7}"/>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5A505D8F-0A40-9D3B-4AEA-4EE5F295C1D5}"/>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b="1" dirty="0">
                <a:solidFill>
                  <a:schemeClr val="accent3">
                    <a:lumMod val="25000"/>
                  </a:schemeClr>
                </a:solidFill>
                <a:latin typeface="Abadi"/>
              </a:rPr>
              <a:t>Perform interactive visual analytics using Folium and </a:t>
            </a:r>
            <a:r>
              <a:rPr lang="en-US" sz="2200" b="1" dirty="0" err="1">
                <a:solidFill>
                  <a:schemeClr val="accent3">
                    <a:lumMod val="25000"/>
                  </a:schemeClr>
                </a:solidFill>
                <a:latin typeface="Abadi"/>
              </a:rPr>
              <a:t>Plotly</a:t>
            </a:r>
            <a:r>
              <a:rPr lang="en-US" sz="2200" b="1" dirty="0">
                <a:solidFill>
                  <a:schemeClr val="accent3">
                    <a:lumMod val="25000"/>
                  </a:schemeClr>
                </a:solidFill>
                <a:latin typeface="Abadi"/>
              </a:rPr>
              <a:t> Dash</a:t>
            </a:r>
          </a:p>
          <a:p>
            <a:pPr marL="182563" indent="0" algn="just">
              <a:lnSpc>
                <a:spcPct val="120000"/>
              </a:lnSpc>
              <a:spcBef>
                <a:spcPts val="1400"/>
              </a:spcBef>
              <a:buNone/>
            </a:pPr>
            <a:r>
              <a:rPr lang="en-US" sz="2200" dirty="0">
                <a:solidFill>
                  <a:schemeClr val="accent3">
                    <a:lumMod val="25000"/>
                  </a:schemeClr>
                </a:solidFill>
                <a:latin typeface="Abadi"/>
              </a:rPr>
              <a:t>An interactive map was created with Folium to visualize launch site locations and their success/failure records. A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dashboard was built to allow for dynamic filtering and exploration of the data by users.</a:t>
            </a:r>
          </a:p>
          <a:p>
            <a:pPr marL="0" indent="0">
              <a:lnSpc>
                <a:spcPct val="120000"/>
              </a:lnSpc>
              <a:spcBef>
                <a:spcPts val="1400"/>
              </a:spcBef>
              <a:buNone/>
            </a:pPr>
            <a:r>
              <a:rPr lang="en-US" sz="2200" b="1" dirty="0">
                <a:solidFill>
                  <a:schemeClr val="accent3">
                    <a:lumMod val="25000"/>
                  </a:schemeClr>
                </a:solidFill>
                <a:latin typeface="Abadi"/>
              </a:rPr>
              <a:t>Perform predictive analysis using classification models</a:t>
            </a:r>
          </a:p>
          <a:p>
            <a:pPr marL="182563" indent="0">
              <a:lnSpc>
                <a:spcPct val="120000"/>
              </a:lnSpc>
              <a:spcBef>
                <a:spcPts val="1400"/>
              </a:spcBef>
              <a:buNone/>
            </a:pPr>
            <a:r>
              <a:rPr lang="en-US" sz="2200" dirty="0">
                <a:solidFill>
                  <a:schemeClr val="accent3">
                    <a:lumMod val="25000"/>
                  </a:schemeClr>
                </a:solidFill>
                <a:latin typeface="Abadi"/>
              </a:rPr>
              <a:t>Four different machine learning models (Logistic Regression, SVM, Decision Tree, KNN) were built to predict the landing outcome (Class). The data was standardized and split into training and testing sets.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 was used with 10-fold cross-validation to find the optimal hyperparameters for each model. The final models were evaluated based on their accuracy on the unseen test data.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8C2D87D1-AA87-9ABD-4B5F-67102414032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763775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2507959"/>
          </a:xfrm>
          <a:prstGeom prst="rect">
            <a:avLst/>
          </a:prstGeom>
        </p:spPr>
        <p:txBody>
          <a:bodyPr vert="horz" lIns="91440" tIns="45720" rIns="91440" bIns="45720" rtlCol="0" anchor="t">
            <a:normAutofit/>
          </a:bodyPr>
          <a:lstStyle/>
          <a:p>
            <a:pPr algn="just"/>
            <a:r>
              <a:rPr lang="en-US" sz="2000" dirty="0">
                <a:latin typeface="Abadi" panose="020B0604020104020204" pitchFamily="34" charset="0"/>
              </a:rPr>
              <a:t>Utilized the /launches/past endpoint of the SpaceX API to retrieve a JSON object of all historical launches.</a:t>
            </a:r>
          </a:p>
          <a:p>
            <a:pPr algn="just"/>
            <a:r>
              <a:rPr lang="en-US" sz="2000" dirty="0">
                <a:latin typeface="Abadi" panose="020B0604020104020204" pitchFamily="34" charset="0"/>
              </a:rPr>
              <a:t>Developed Python functions to iteratively call other endpoints (e.g., /rockets, /payloads, /cores) using IDs from the initial response to gather complete details for each launch.</a:t>
            </a:r>
          </a:p>
          <a:p>
            <a:endParaRPr lang="en-US" dirty="0">
              <a:latin typeface="Abadi" panose="020B0604020104020204" pitchFamily="34" charset="0"/>
            </a:endParaRPr>
          </a:p>
          <a:p>
            <a:pPr marL="0" indent="0">
              <a:buNone/>
            </a:pPr>
            <a:endParaRPr lang="en-US"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0E7A12D9-52E6-D78A-A81E-E2BA7ACB9355}"/>
              </a:ext>
            </a:extLst>
          </p:cNvPr>
          <p:cNvSpPr/>
          <p:nvPr/>
        </p:nvSpPr>
        <p:spPr>
          <a:xfrm>
            <a:off x="6598676" y="2656577"/>
            <a:ext cx="1816100" cy="10401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Get Request -to/launches/past</a:t>
            </a:r>
            <a:endParaRPr lang="en-ID" dirty="0">
              <a:latin typeface="Abadi" panose="020B0604020104020204" pitchFamily="34" charset="0"/>
            </a:endParaRPr>
          </a:p>
        </p:txBody>
      </p:sp>
      <p:sp>
        <p:nvSpPr>
          <p:cNvPr id="7" name="Oval 6">
            <a:extLst>
              <a:ext uri="{FF2B5EF4-FFF2-40B4-BE49-F238E27FC236}">
                <a16:creationId xmlns:a16="http://schemas.microsoft.com/office/drawing/2014/main" id="{DFBE15B5-9BBF-E216-4FBA-6EC69C1C4328}"/>
              </a:ext>
            </a:extLst>
          </p:cNvPr>
          <p:cNvSpPr/>
          <p:nvPr/>
        </p:nvSpPr>
        <p:spPr>
          <a:xfrm>
            <a:off x="6910070" y="1454773"/>
            <a:ext cx="1141731" cy="645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Start</a:t>
            </a:r>
            <a:endParaRPr lang="en-ID" dirty="0">
              <a:latin typeface="Abadi" panose="020B0604020104020204" pitchFamily="34" charset="0"/>
            </a:endParaRPr>
          </a:p>
        </p:txBody>
      </p:sp>
      <p:sp>
        <p:nvSpPr>
          <p:cNvPr id="8" name="Rectangle 7">
            <a:extLst>
              <a:ext uri="{FF2B5EF4-FFF2-40B4-BE49-F238E27FC236}">
                <a16:creationId xmlns:a16="http://schemas.microsoft.com/office/drawing/2014/main" id="{4BC39B20-F618-DC45-1CA7-E277F5A85D04}"/>
              </a:ext>
            </a:extLst>
          </p:cNvPr>
          <p:cNvSpPr/>
          <p:nvPr/>
        </p:nvSpPr>
        <p:spPr>
          <a:xfrm>
            <a:off x="8966454" y="2637843"/>
            <a:ext cx="1816100" cy="10588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Loop for each launch</a:t>
            </a:r>
            <a:endParaRPr lang="en-ID" dirty="0">
              <a:latin typeface="Abadi" panose="020B0604020104020204" pitchFamily="34" charset="0"/>
            </a:endParaRPr>
          </a:p>
        </p:txBody>
      </p:sp>
      <p:sp>
        <p:nvSpPr>
          <p:cNvPr id="9" name="Rectangle 8">
            <a:extLst>
              <a:ext uri="{FF2B5EF4-FFF2-40B4-BE49-F238E27FC236}">
                <a16:creationId xmlns:a16="http://schemas.microsoft.com/office/drawing/2014/main" id="{7F527209-B322-24B4-A545-5C549DE82BDA}"/>
              </a:ext>
            </a:extLst>
          </p:cNvPr>
          <p:cNvSpPr/>
          <p:nvPr/>
        </p:nvSpPr>
        <p:spPr>
          <a:xfrm>
            <a:off x="8966454" y="4308154"/>
            <a:ext cx="1816100" cy="1095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GET Request to specific endpoints</a:t>
            </a:r>
            <a:endParaRPr lang="en-ID" dirty="0">
              <a:latin typeface="Abadi" panose="020B0604020104020204" pitchFamily="34" charset="0"/>
            </a:endParaRPr>
          </a:p>
        </p:txBody>
      </p:sp>
      <p:sp>
        <p:nvSpPr>
          <p:cNvPr id="10" name="Rectangle 9">
            <a:extLst>
              <a:ext uri="{FF2B5EF4-FFF2-40B4-BE49-F238E27FC236}">
                <a16:creationId xmlns:a16="http://schemas.microsoft.com/office/drawing/2014/main" id="{60F9F2BD-C6B2-98D2-9AD7-E3935CB7A47A}"/>
              </a:ext>
            </a:extLst>
          </p:cNvPr>
          <p:cNvSpPr/>
          <p:nvPr/>
        </p:nvSpPr>
        <p:spPr>
          <a:xfrm>
            <a:off x="6598676" y="4308184"/>
            <a:ext cx="1816100" cy="1095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Combine Data</a:t>
            </a:r>
            <a:endParaRPr lang="en-ID" dirty="0">
              <a:latin typeface="Abadi" panose="020B0604020104020204" pitchFamily="34" charset="0"/>
            </a:endParaRPr>
          </a:p>
        </p:txBody>
      </p:sp>
      <p:sp>
        <p:nvSpPr>
          <p:cNvPr id="11" name="Oval 10">
            <a:extLst>
              <a:ext uri="{FF2B5EF4-FFF2-40B4-BE49-F238E27FC236}">
                <a16:creationId xmlns:a16="http://schemas.microsoft.com/office/drawing/2014/main" id="{F0117969-E8F0-5353-0DF2-CD1354B0DF8C}"/>
              </a:ext>
            </a:extLst>
          </p:cNvPr>
          <p:cNvSpPr/>
          <p:nvPr/>
        </p:nvSpPr>
        <p:spPr>
          <a:xfrm>
            <a:off x="6935860" y="5996452"/>
            <a:ext cx="1141731" cy="645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End</a:t>
            </a:r>
            <a:endParaRPr lang="en-ID" dirty="0">
              <a:latin typeface="Abadi" panose="020B0604020104020204" pitchFamily="34" charset="0"/>
            </a:endParaRPr>
          </a:p>
        </p:txBody>
      </p:sp>
      <p:sp>
        <p:nvSpPr>
          <p:cNvPr id="12" name="TextBox 11">
            <a:extLst>
              <a:ext uri="{FF2B5EF4-FFF2-40B4-BE49-F238E27FC236}">
                <a16:creationId xmlns:a16="http://schemas.microsoft.com/office/drawing/2014/main" id="{DBE115E1-0D71-E1FE-B19A-E70D555FF4D9}"/>
              </a:ext>
            </a:extLst>
          </p:cNvPr>
          <p:cNvSpPr txBox="1"/>
          <p:nvPr/>
        </p:nvSpPr>
        <p:spPr>
          <a:xfrm>
            <a:off x="403088" y="4638523"/>
            <a:ext cx="6026009" cy="1200329"/>
          </a:xfrm>
          <a:prstGeom prst="rect">
            <a:avLst/>
          </a:prstGeom>
          <a:noFill/>
        </p:spPr>
        <p:txBody>
          <a:bodyPr wrap="none" rtlCol="0">
            <a:spAutoFit/>
          </a:bodyPr>
          <a:lstStyle/>
          <a:p>
            <a:r>
              <a:rPr lang="en-US" dirty="0" err="1">
                <a:latin typeface="Abadi" panose="020B0604020104020204" pitchFamily="34" charset="0"/>
              </a:rPr>
              <a:t>Github</a:t>
            </a:r>
            <a:r>
              <a:rPr lang="en-US" dirty="0">
                <a:latin typeface="Abadi" panose="020B0604020104020204" pitchFamily="34" charset="0"/>
              </a:rPr>
              <a:t> Link: </a:t>
            </a:r>
            <a:r>
              <a:rPr lang="en-US" dirty="0">
                <a:latin typeface="Abadi" panose="020B0604020104020204" pitchFamily="34" charset="0"/>
                <a:hlinkClick r:id="rId3"/>
              </a:rPr>
              <a:t>https://github.com/HafizRinaldi/</a:t>
            </a:r>
          </a:p>
          <a:p>
            <a:r>
              <a:rPr lang="en-US" dirty="0">
                <a:latin typeface="Abadi" panose="020B0604020104020204" pitchFamily="34" charset="0"/>
                <a:hlinkClick r:id="rId3"/>
              </a:rPr>
              <a:t>Applied-Data-Science-</a:t>
            </a:r>
            <a:r>
              <a:rPr lang="en-US" dirty="0" err="1">
                <a:latin typeface="Abadi" panose="020B0604020104020204" pitchFamily="34" charset="0"/>
                <a:hlinkClick r:id="rId3"/>
              </a:rPr>
              <a:t>Capstone_Project</a:t>
            </a:r>
            <a:r>
              <a:rPr lang="en-US" dirty="0">
                <a:latin typeface="Abadi" panose="020B0604020104020204" pitchFamily="34" charset="0"/>
                <a:hlinkClick r:id="rId3"/>
              </a:rPr>
              <a:t>/blob/</a:t>
            </a:r>
          </a:p>
          <a:p>
            <a:r>
              <a:rPr lang="en-US" dirty="0">
                <a:latin typeface="Abadi" panose="020B0604020104020204" pitchFamily="34" charset="0"/>
                <a:hlinkClick r:id="rId3"/>
              </a:rPr>
              <a:t>1dbad91f36ff6d985eb796a4e908bacf177aec17/</a:t>
            </a:r>
          </a:p>
          <a:p>
            <a:r>
              <a:rPr lang="en-US" dirty="0">
                <a:latin typeface="Abadi" panose="020B0604020104020204" pitchFamily="34" charset="0"/>
                <a:hlinkClick r:id="rId3"/>
              </a:rPr>
              <a:t>Module%201/</a:t>
            </a:r>
            <a:r>
              <a:rPr lang="en-US" dirty="0" err="1">
                <a:latin typeface="Abadi" panose="020B0604020104020204" pitchFamily="34" charset="0"/>
                <a:hlinkClick r:id="rId3"/>
              </a:rPr>
              <a:t>jupyter</a:t>
            </a:r>
            <a:r>
              <a:rPr lang="en-US" dirty="0">
                <a:latin typeface="Abadi" panose="020B0604020104020204" pitchFamily="34" charset="0"/>
                <a:hlinkClick r:id="rId3"/>
              </a:rPr>
              <a:t>-labs-</a:t>
            </a:r>
            <a:r>
              <a:rPr lang="en-US" dirty="0" err="1">
                <a:latin typeface="Abadi" panose="020B0604020104020204" pitchFamily="34" charset="0"/>
                <a:hlinkClick r:id="rId3"/>
              </a:rPr>
              <a:t>spacex</a:t>
            </a:r>
            <a:r>
              <a:rPr lang="en-US" dirty="0">
                <a:latin typeface="Abadi" panose="020B0604020104020204" pitchFamily="34" charset="0"/>
                <a:hlinkClick r:id="rId3"/>
              </a:rPr>
              <a:t>-data-collection-</a:t>
            </a:r>
            <a:r>
              <a:rPr lang="en-US" dirty="0" err="1">
                <a:latin typeface="Abadi" panose="020B0604020104020204" pitchFamily="34" charset="0"/>
                <a:hlinkClick r:id="rId3"/>
              </a:rPr>
              <a:t>api.ipynb</a:t>
            </a:r>
            <a:endParaRPr lang="en-US" dirty="0">
              <a:latin typeface="Abadi" panose="020B0604020104020204" pitchFamily="34" charset="0"/>
            </a:endParaRPr>
          </a:p>
        </p:txBody>
      </p:sp>
      <p:sp>
        <p:nvSpPr>
          <p:cNvPr id="13" name="Arrow: Down 12">
            <a:extLst>
              <a:ext uri="{FF2B5EF4-FFF2-40B4-BE49-F238E27FC236}">
                <a16:creationId xmlns:a16="http://schemas.microsoft.com/office/drawing/2014/main" id="{EBC0936E-E898-91EA-D716-EF5948F2418C}"/>
              </a:ext>
            </a:extLst>
          </p:cNvPr>
          <p:cNvSpPr/>
          <p:nvPr/>
        </p:nvSpPr>
        <p:spPr>
          <a:xfrm>
            <a:off x="7300987" y="2134578"/>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Arrow: Down 13">
            <a:extLst>
              <a:ext uri="{FF2B5EF4-FFF2-40B4-BE49-F238E27FC236}">
                <a16:creationId xmlns:a16="http://schemas.microsoft.com/office/drawing/2014/main" id="{52F8B0BD-9DD2-DBC4-62BF-BC4422454FE4}"/>
              </a:ext>
            </a:extLst>
          </p:cNvPr>
          <p:cNvSpPr/>
          <p:nvPr/>
        </p:nvSpPr>
        <p:spPr>
          <a:xfrm rot="16200000">
            <a:off x="8513450" y="2912187"/>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Arrow: Down 14">
            <a:extLst>
              <a:ext uri="{FF2B5EF4-FFF2-40B4-BE49-F238E27FC236}">
                <a16:creationId xmlns:a16="http://schemas.microsoft.com/office/drawing/2014/main" id="{C744DFF4-8DC7-D0C9-64DC-309BD1E9DDE2}"/>
              </a:ext>
            </a:extLst>
          </p:cNvPr>
          <p:cNvSpPr/>
          <p:nvPr/>
        </p:nvSpPr>
        <p:spPr>
          <a:xfrm>
            <a:off x="9697339" y="3766183"/>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Arrow: Down 15">
            <a:extLst>
              <a:ext uri="{FF2B5EF4-FFF2-40B4-BE49-F238E27FC236}">
                <a16:creationId xmlns:a16="http://schemas.microsoft.com/office/drawing/2014/main" id="{A6909001-48A3-77A8-7869-337FC5D9DD90}"/>
              </a:ext>
            </a:extLst>
          </p:cNvPr>
          <p:cNvSpPr/>
          <p:nvPr/>
        </p:nvSpPr>
        <p:spPr>
          <a:xfrm rot="5400000">
            <a:off x="8495701" y="4619428"/>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Arrow: Down 16">
            <a:extLst>
              <a:ext uri="{FF2B5EF4-FFF2-40B4-BE49-F238E27FC236}">
                <a16:creationId xmlns:a16="http://schemas.microsoft.com/office/drawing/2014/main" id="{0A85D55A-52FE-9256-C8C1-34E92D6DF5D1}"/>
              </a:ext>
            </a:extLst>
          </p:cNvPr>
          <p:cNvSpPr/>
          <p:nvPr/>
        </p:nvSpPr>
        <p:spPr>
          <a:xfrm>
            <a:off x="7338205" y="5463592"/>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30458" y="1454773"/>
            <a:ext cx="4760759" cy="3811587"/>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Used the requests library to download the HTML content from the specified Wikipedia URL.</a:t>
            </a:r>
          </a:p>
          <a:p>
            <a:pPr>
              <a:lnSpc>
                <a:spcPct val="100000"/>
              </a:lnSpc>
              <a:spcBef>
                <a:spcPts val="1400"/>
              </a:spcBef>
            </a:pPr>
            <a:r>
              <a:rPr lang="en-US" sz="2000" dirty="0">
                <a:solidFill>
                  <a:schemeClr val="accent3">
                    <a:lumMod val="25000"/>
                  </a:schemeClr>
                </a:solidFill>
                <a:latin typeface="Abadi" panose="020B0604020104020204" pitchFamily="34" charset="0"/>
              </a:rPr>
              <a:t>Employed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to parse the HTML and locate the tables containing launch data.</a:t>
            </a:r>
          </a:p>
          <a:p>
            <a:pPr>
              <a:lnSpc>
                <a:spcPct val="100000"/>
              </a:lnSpc>
              <a:spcBef>
                <a:spcPts val="1400"/>
              </a:spcBef>
            </a:pPr>
            <a:r>
              <a:rPr lang="en-US" sz="2000" dirty="0">
                <a:solidFill>
                  <a:schemeClr val="accent3">
                    <a:lumMod val="25000"/>
                  </a:schemeClr>
                </a:solidFill>
                <a:latin typeface="Abadi" panose="020B0604020104020204" pitchFamily="34" charset="0"/>
              </a:rPr>
              <a:t>Iterated through each table row (&lt;tr&gt;) and cell (&lt;td&gt;) to systematically extract information like Flight Number, Date, Booster Version, etc.</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68F3AA04-FE6A-617D-99CD-BFA0F098FAE0}"/>
              </a:ext>
            </a:extLst>
          </p:cNvPr>
          <p:cNvSpPr/>
          <p:nvPr/>
        </p:nvSpPr>
        <p:spPr>
          <a:xfrm>
            <a:off x="6598676" y="2656577"/>
            <a:ext cx="1816100" cy="10401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Get Request to Wikipedia URL</a:t>
            </a:r>
            <a:endParaRPr lang="en-ID" dirty="0">
              <a:latin typeface="Abadi" panose="020B0604020104020204" pitchFamily="34" charset="0"/>
            </a:endParaRPr>
          </a:p>
        </p:txBody>
      </p:sp>
      <p:sp>
        <p:nvSpPr>
          <p:cNvPr id="7" name="Oval 6">
            <a:extLst>
              <a:ext uri="{FF2B5EF4-FFF2-40B4-BE49-F238E27FC236}">
                <a16:creationId xmlns:a16="http://schemas.microsoft.com/office/drawing/2014/main" id="{672C6013-5003-F668-A5D3-B591BC7E3C3F}"/>
              </a:ext>
            </a:extLst>
          </p:cNvPr>
          <p:cNvSpPr/>
          <p:nvPr/>
        </p:nvSpPr>
        <p:spPr>
          <a:xfrm>
            <a:off x="6910070" y="1454773"/>
            <a:ext cx="1141731" cy="645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Start</a:t>
            </a:r>
            <a:endParaRPr lang="en-ID" dirty="0">
              <a:latin typeface="Abadi" panose="020B0604020104020204" pitchFamily="34" charset="0"/>
            </a:endParaRPr>
          </a:p>
        </p:txBody>
      </p:sp>
      <p:sp>
        <p:nvSpPr>
          <p:cNvPr id="8" name="Rectangle 7">
            <a:extLst>
              <a:ext uri="{FF2B5EF4-FFF2-40B4-BE49-F238E27FC236}">
                <a16:creationId xmlns:a16="http://schemas.microsoft.com/office/drawing/2014/main" id="{92C524A9-5B68-8E9A-B031-9B552DB22273}"/>
              </a:ext>
            </a:extLst>
          </p:cNvPr>
          <p:cNvSpPr/>
          <p:nvPr/>
        </p:nvSpPr>
        <p:spPr>
          <a:xfrm>
            <a:off x="8966454" y="2637843"/>
            <a:ext cx="1816100" cy="10588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Parse HTML</a:t>
            </a:r>
            <a:endParaRPr lang="en-ID" dirty="0">
              <a:latin typeface="Abadi" panose="020B0604020104020204" pitchFamily="34" charset="0"/>
            </a:endParaRPr>
          </a:p>
        </p:txBody>
      </p:sp>
      <p:sp>
        <p:nvSpPr>
          <p:cNvPr id="9" name="Rectangle 8">
            <a:extLst>
              <a:ext uri="{FF2B5EF4-FFF2-40B4-BE49-F238E27FC236}">
                <a16:creationId xmlns:a16="http://schemas.microsoft.com/office/drawing/2014/main" id="{98A51BD3-24FB-C715-5F55-83EFA2B52391}"/>
              </a:ext>
            </a:extLst>
          </p:cNvPr>
          <p:cNvSpPr/>
          <p:nvPr/>
        </p:nvSpPr>
        <p:spPr>
          <a:xfrm>
            <a:off x="8966454" y="4308154"/>
            <a:ext cx="1816100" cy="1095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Select Table and Loop through &lt;tr&gt; &amp; &lt;td&gt;</a:t>
            </a:r>
            <a:endParaRPr lang="en-ID" dirty="0">
              <a:latin typeface="Abadi" panose="020B0604020104020204" pitchFamily="34" charset="0"/>
            </a:endParaRPr>
          </a:p>
        </p:txBody>
      </p:sp>
      <p:sp>
        <p:nvSpPr>
          <p:cNvPr id="10" name="Rectangle 9">
            <a:extLst>
              <a:ext uri="{FF2B5EF4-FFF2-40B4-BE49-F238E27FC236}">
                <a16:creationId xmlns:a16="http://schemas.microsoft.com/office/drawing/2014/main" id="{EA303B24-46B7-4E77-91FD-5C222B550C3D}"/>
              </a:ext>
            </a:extLst>
          </p:cNvPr>
          <p:cNvSpPr/>
          <p:nvPr/>
        </p:nvSpPr>
        <p:spPr>
          <a:xfrm>
            <a:off x="6598676" y="4308184"/>
            <a:ext cx="1816100" cy="1095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Extract Text and Save to </a:t>
            </a:r>
            <a:r>
              <a:rPr lang="en-US" dirty="0" err="1"/>
              <a:t>DataFrame</a:t>
            </a:r>
            <a:endParaRPr lang="en-ID" dirty="0">
              <a:latin typeface="Abadi" panose="020B0604020104020204" pitchFamily="34" charset="0"/>
            </a:endParaRPr>
          </a:p>
        </p:txBody>
      </p:sp>
      <p:sp>
        <p:nvSpPr>
          <p:cNvPr id="12" name="Oval 11">
            <a:extLst>
              <a:ext uri="{FF2B5EF4-FFF2-40B4-BE49-F238E27FC236}">
                <a16:creationId xmlns:a16="http://schemas.microsoft.com/office/drawing/2014/main" id="{2F6691A7-88C7-D72A-5C0D-37AFB740BB62}"/>
              </a:ext>
            </a:extLst>
          </p:cNvPr>
          <p:cNvSpPr/>
          <p:nvPr/>
        </p:nvSpPr>
        <p:spPr>
          <a:xfrm>
            <a:off x="6935860" y="5996452"/>
            <a:ext cx="1141731" cy="645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End</a:t>
            </a:r>
            <a:endParaRPr lang="en-ID" dirty="0">
              <a:latin typeface="Abadi" panose="020B0604020104020204" pitchFamily="34" charset="0"/>
            </a:endParaRPr>
          </a:p>
        </p:txBody>
      </p:sp>
      <p:sp>
        <p:nvSpPr>
          <p:cNvPr id="13" name="Arrow: Down 12">
            <a:extLst>
              <a:ext uri="{FF2B5EF4-FFF2-40B4-BE49-F238E27FC236}">
                <a16:creationId xmlns:a16="http://schemas.microsoft.com/office/drawing/2014/main" id="{355E89F5-23C5-2CEE-F2EA-9CB4E016D6C7}"/>
              </a:ext>
            </a:extLst>
          </p:cNvPr>
          <p:cNvSpPr/>
          <p:nvPr/>
        </p:nvSpPr>
        <p:spPr>
          <a:xfrm>
            <a:off x="7300987" y="2134578"/>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Arrow: Down 13">
            <a:extLst>
              <a:ext uri="{FF2B5EF4-FFF2-40B4-BE49-F238E27FC236}">
                <a16:creationId xmlns:a16="http://schemas.microsoft.com/office/drawing/2014/main" id="{B681758F-B8EA-FCC7-D6EA-4FF07D08814E}"/>
              </a:ext>
            </a:extLst>
          </p:cNvPr>
          <p:cNvSpPr/>
          <p:nvPr/>
        </p:nvSpPr>
        <p:spPr>
          <a:xfrm rot="16200000">
            <a:off x="8513450" y="2912187"/>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Arrow: Down 14">
            <a:extLst>
              <a:ext uri="{FF2B5EF4-FFF2-40B4-BE49-F238E27FC236}">
                <a16:creationId xmlns:a16="http://schemas.microsoft.com/office/drawing/2014/main" id="{B7194AB7-1986-8207-82CC-1ED761A17EAF}"/>
              </a:ext>
            </a:extLst>
          </p:cNvPr>
          <p:cNvSpPr/>
          <p:nvPr/>
        </p:nvSpPr>
        <p:spPr>
          <a:xfrm>
            <a:off x="9697339" y="3766183"/>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Arrow: Down 15">
            <a:extLst>
              <a:ext uri="{FF2B5EF4-FFF2-40B4-BE49-F238E27FC236}">
                <a16:creationId xmlns:a16="http://schemas.microsoft.com/office/drawing/2014/main" id="{29AA7F34-BBDA-6237-619A-071AACA7F26D}"/>
              </a:ext>
            </a:extLst>
          </p:cNvPr>
          <p:cNvSpPr/>
          <p:nvPr/>
        </p:nvSpPr>
        <p:spPr>
          <a:xfrm rot="5400000">
            <a:off x="8495701" y="4619428"/>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Arrow: Down 16">
            <a:extLst>
              <a:ext uri="{FF2B5EF4-FFF2-40B4-BE49-F238E27FC236}">
                <a16:creationId xmlns:a16="http://schemas.microsoft.com/office/drawing/2014/main" id="{E94F0060-B647-CF30-C2B7-61D79F2B2440}"/>
              </a:ext>
            </a:extLst>
          </p:cNvPr>
          <p:cNvSpPr/>
          <p:nvPr/>
        </p:nvSpPr>
        <p:spPr>
          <a:xfrm>
            <a:off x="7338205" y="5463592"/>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TextBox 18">
            <a:extLst>
              <a:ext uri="{FF2B5EF4-FFF2-40B4-BE49-F238E27FC236}">
                <a16:creationId xmlns:a16="http://schemas.microsoft.com/office/drawing/2014/main" id="{239D4646-7F25-C48E-86A3-744DBF41B7AE}"/>
              </a:ext>
            </a:extLst>
          </p:cNvPr>
          <p:cNvSpPr txBox="1"/>
          <p:nvPr/>
        </p:nvSpPr>
        <p:spPr>
          <a:xfrm>
            <a:off x="272670" y="5266360"/>
            <a:ext cx="5258171" cy="923330"/>
          </a:xfrm>
          <a:prstGeom prst="rect">
            <a:avLst/>
          </a:prstGeom>
          <a:noFill/>
        </p:spPr>
        <p:txBody>
          <a:bodyPr wrap="none" rtlCol="0">
            <a:spAutoFit/>
          </a:bodyPr>
          <a:lstStyle/>
          <a:p>
            <a:r>
              <a:rPr lang="en-US" dirty="0" err="1">
                <a:latin typeface="Abadi" panose="020B0604020104020204" pitchFamily="34" charset="0"/>
              </a:rPr>
              <a:t>Github</a:t>
            </a:r>
            <a:r>
              <a:rPr lang="en-US" dirty="0">
                <a:latin typeface="Abadi" panose="020B0604020104020204" pitchFamily="34" charset="0"/>
              </a:rPr>
              <a:t> Link: </a:t>
            </a:r>
            <a:r>
              <a:rPr lang="en-US" dirty="0">
                <a:latin typeface="Abadi" panose="020B0604020104020204" pitchFamily="34" charset="0"/>
                <a:hlinkClick r:id="rId3"/>
              </a:rPr>
              <a:t>https://github.com/HafizRinaldi/</a:t>
            </a:r>
          </a:p>
          <a:p>
            <a:r>
              <a:rPr lang="en-US" dirty="0">
                <a:latin typeface="Abadi" panose="020B0604020104020204" pitchFamily="34" charset="0"/>
                <a:hlinkClick r:id="rId3"/>
              </a:rPr>
              <a:t>Applied-Data-Science-</a:t>
            </a:r>
            <a:r>
              <a:rPr lang="en-US" dirty="0" err="1">
                <a:latin typeface="Abadi" panose="020B0604020104020204" pitchFamily="34" charset="0"/>
                <a:hlinkClick r:id="rId3"/>
              </a:rPr>
              <a:t>Capstone_Project</a:t>
            </a:r>
            <a:r>
              <a:rPr lang="en-US" dirty="0">
                <a:latin typeface="Abadi" panose="020B0604020104020204" pitchFamily="34" charset="0"/>
                <a:hlinkClick r:id="rId3"/>
              </a:rPr>
              <a:t>/blob/</a:t>
            </a:r>
          </a:p>
          <a:p>
            <a:r>
              <a:rPr lang="en-US" dirty="0">
                <a:latin typeface="Abadi" panose="020B0604020104020204" pitchFamily="34" charset="0"/>
                <a:hlinkClick r:id="rId3"/>
              </a:rPr>
              <a:t>main/Module%201/</a:t>
            </a:r>
            <a:r>
              <a:rPr lang="en-US" dirty="0" err="1">
                <a:latin typeface="Abadi" panose="020B0604020104020204" pitchFamily="34" charset="0"/>
                <a:hlinkClick r:id="rId3"/>
              </a:rPr>
              <a:t>jupyter</a:t>
            </a:r>
            <a:r>
              <a:rPr lang="en-US" dirty="0">
                <a:latin typeface="Abadi" panose="020B0604020104020204" pitchFamily="34" charset="0"/>
                <a:hlinkClick r:id="rId3"/>
              </a:rPr>
              <a:t>-labs-</a:t>
            </a:r>
            <a:r>
              <a:rPr lang="en-US" dirty="0" err="1">
                <a:latin typeface="Abadi" panose="020B0604020104020204" pitchFamily="34" charset="0"/>
                <a:hlinkClick r:id="rId3"/>
              </a:rPr>
              <a:t>webscraping.ipynb</a:t>
            </a:r>
            <a:endParaRPr lang="en-US" dirty="0">
              <a:latin typeface="Abadi" panose="020B0604020104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280</TotalTime>
  <Words>2264</Words>
  <Application>Microsoft Office PowerPoint</Application>
  <PresentationFormat>Widescreen</PresentationFormat>
  <Paragraphs>228</Paragraphs>
  <Slides>46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hafiz rinaldi</cp:lastModifiedBy>
  <cp:revision>200</cp:revision>
  <dcterms:created xsi:type="dcterms:W3CDTF">2021-04-29T18:58:34Z</dcterms:created>
  <dcterms:modified xsi:type="dcterms:W3CDTF">2025-08-12T15:03:56Z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